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jpg" ContentType="image/png"/>
  <Override PartName="/ppt/media/image9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43.jpg" ContentType="image/png"/>
  <Override PartName="/ppt/media/image44.jpg" ContentType="image/png"/>
  <Override PartName="/ppt/media/image45.jpg" ContentType="image/png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49.jpg" ContentType="image/png"/>
  <Override PartName="/ppt/media/image50.jpg" ContentType="image/png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38"/>
  </p:notesMasterIdLst>
  <p:sldIdLst>
    <p:sldId id="256" r:id="rId2"/>
    <p:sldId id="257" r:id="rId3"/>
    <p:sldId id="291" r:id="rId4"/>
    <p:sldId id="292" r:id="rId5"/>
    <p:sldId id="293" r:id="rId6"/>
    <p:sldId id="294" r:id="rId7"/>
    <p:sldId id="295" r:id="rId8"/>
    <p:sldId id="328" r:id="rId9"/>
    <p:sldId id="330" r:id="rId10"/>
    <p:sldId id="296" r:id="rId11"/>
    <p:sldId id="331" r:id="rId12"/>
    <p:sldId id="332" r:id="rId13"/>
    <p:sldId id="297" r:id="rId14"/>
    <p:sldId id="298" r:id="rId15"/>
    <p:sldId id="338" r:id="rId16"/>
    <p:sldId id="313" r:id="rId17"/>
    <p:sldId id="314" r:id="rId18"/>
    <p:sldId id="315" r:id="rId19"/>
    <p:sldId id="302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7" r:id="rId31"/>
    <p:sldId id="333" r:id="rId32"/>
    <p:sldId id="334" r:id="rId33"/>
    <p:sldId id="335" r:id="rId34"/>
    <p:sldId id="336" r:id="rId35"/>
    <p:sldId id="337" r:id="rId36"/>
    <p:sldId id="329" r:id="rId37"/>
  </p:sldIdLst>
  <p:sldSz cx="9144000" cy="5143500" type="screen16x9"/>
  <p:notesSz cx="6858000" cy="9144000"/>
  <p:embeddedFontLst>
    <p:embeddedFont>
      <p:font typeface="Anaheim" panose="020B0604020202020204" charset="0"/>
      <p:regular r:id="rId39"/>
    </p:embeddedFont>
    <p:embeddedFont>
      <p:font typeface="Cambria Math" panose="02040503050406030204" pitchFamily="18" charset="0"/>
      <p:regular r:id="rId40"/>
    </p:embeddedFont>
    <p:embeddedFont>
      <p:font typeface="Roboto Condensed" panose="02000000000000000000" pitchFamily="2" charset="0"/>
      <p:regular r:id="rId41"/>
      <p:bold r:id="rId42"/>
      <p:italic r:id="rId43"/>
      <p:boldItalic r:id="rId44"/>
    </p:embeddedFont>
    <p:embeddedFont>
      <p:font typeface="Squada One" panose="020B060402020202020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0161d78d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0161d78d_0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89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0161d78d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0161d78d_0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5567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0161d78d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0161d78d_0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98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c0161d78d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c0161d78d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218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c0161d78d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c0161d78d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748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c0161d78d_0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c0161d78d_0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9240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b71fe3f33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b71fe3f33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63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b71fe3f33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b71fe3f33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504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b71fe3f33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b71fe3f33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09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4613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569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4737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516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b71fe3f33_0_2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b71fe3f33_0_2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020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6766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1394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55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215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27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758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968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5935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17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358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8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16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8961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acea22e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acea22e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661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bb71fe3f3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bb71fe3f3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189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a111a87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a111a87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428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c0161d78d_0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c0161d78d_0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030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772925" y="1515773"/>
            <a:ext cx="39147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772925" y="3145638"/>
            <a:ext cx="3914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 b="1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●"/>
              <a:def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8.jp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1.pn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43.jp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48.pn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it.overleaf.com/6142397323ktcfxtrbtrwh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hyperlink" Target="https://github.com/pasqualematrone/Face-Similarity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4772925" y="395549"/>
            <a:ext cx="3914700" cy="2198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Masked and </a:t>
            </a:r>
            <a:r>
              <a:rPr lang="en-US" dirty="0" err="1"/>
              <a:t>UnMasked</a:t>
            </a:r>
            <a:r>
              <a:rPr lang="en-US" dirty="0"/>
              <a:t> Face Similarity</a:t>
            </a:r>
            <a:endParaRPr dirty="0"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4772925" y="2458438"/>
            <a:ext cx="3914700" cy="1371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FONDAMENTI DI VISIONE ARTIFICIALE E BIOMETRIA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</a:rPr>
              <a:t>a.a</a:t>
            </a:r>
            <a:r>
              <a:rPr lang="it-IT" dirty="0">
                <a:solidFill>
                  <a:schemeClr val="lt1"/>
                </a:solidFill>
              </a:rPr>
              <a:t>. 2021/22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Michele Nappi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Tutor: dott.ssa Lucia Cimmino</a:t>
            </a:r>
            <a:endParaRPr lang="en-GB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Gruppo: Pasquale Matrone, Sergio Del Sorbo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66" name="Google Shape;66;p17"/>
          <p:cNvGrpSpPr/>
          <p:nvPr/>
        </p:nvGrpSpPr>
        <p:grpSpPr>
          <a:xfrm>
            <a:off x="506550" y="410400"/>
            <a:ext cx="3971625" cy="4382799"/>
            <a:chOff x="506550" y="410400"/>
            <a:chExt cx="3971625" cy="4382799"/>
          </a:xfrm>
        </p:grpSpPr>
        <p:sp>
          <p:nvSpPr>
            <p:cNvPr id="67" name="Google Shape;67;p17"/>
            <p:cNvSpPr/>
            <p:nvPr/>
          </p:nvSpPr>
          <p:spPr>
            <a:xfrm rot="5400000">
              <a:off x="672236" y="910937"/>
              <a:ext cx="1877100" cy="16840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 rot="5400000">
              <a:off x="2079321" y="1902215"/>
              <a:ext cx="1492584" cy="1339056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 rot="5400000">
              <a:off x="2781678" y="502369"/>
              <a:ext cx="1788465" cy="1604527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 rot="5400000">
              <a:off x="445176" y="2791095"/>
              <a:ext cx="1193329" cy="107058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 rot="5400000">
              <a:off x="2339702" y="2707474"/>
              <a:ext cx="2198825" cy="19726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 rot="5400000">
              <a:off x="1195386" y="3251125"/>
              <a:ext cx="1494532" cy="134079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object 6">
            <a:extLst>
              <a:ext uri="{FF2B5EF4-FFF2-40B4-BE49-F238E27FC236}">
                <a16:creationId xmlns:a16="http://schemas.microsoft.com/office/drawing/2014/main" id="{3CFAD9AB-380C-736D-361C-4361CCA231F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6113" y="3829812"/>
            <a:ext cx="1263396" cy="1313688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13C456D7-8173-D9DE-A670-0201D3C50CD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3665" y="3829812"/>
            <a:ext cx="1203960" cy="11932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ESPERIMENTO 1</a:t>
            </a:r>
            <a:endParaRPr sz="2400" dirty="0"/>
          </a:p>
        </p:txBody>
      </p:sp>
      <p:sp>
        <p:nvSpPr>
          <p:cNvPr id="62" name="Google Shape;78;p18">
            <a:extLst>
              <a:ext uri="{FF2B5EF4-FFF2-40B4-BE49-F238E27FC236}">
                <a16:creationId xmlns:a16="http://schemas.microsoft.com/office/drawing/2014/main" id="{539F03BF-CD41-F292-3FA5-347ED4A75717}"/>
              </a:ext>
            </a:extLst>
          </p:cNvPr>
          <p:cNvSpPr txBox="1"/>
          <p:nvPr/>
        </p:nvSpPr>
        <p:spPr>
          <a:xfrm>
            <a:off x="2979683" y="1147950"/>
            <a:ext cx="6164318" cy="34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primo set di test è stato condotto sul dataset MASKED AND UNMASKED per la possibilità di testare l’algoritmo sviluppato su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numero notevole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immagini</a:t>
            </a:r>
            <a:endParaRPr lang="it-IT" sz="1300" b="1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 face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detection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(sono già immagini di volti), si rischierebbe solo di compromettere i risultati qualora il detector non fosse in grado di riconoscerlo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b="1" dirty="0">
                <a:solidFill>
                  <a:schemeClr val="bg1"/>
                </a:solidFill>
                <a:latin typeface="Roboto Condensed"/>
                <a:ea typeface="Roboto Condensed"/>
                <a:sym typeface="Roboto Condensed"/>
              </a:rPr>
              <a:t>Ogni volto di persona con mascherina è stato confrontato sia con il volto della stessa persona senza mascherina sia con il volto di una persona diversa senza mascherina</a:t>
            </a:r>
          </a:p>
        </p:txBody>
      </p:sp>
      <p:pic>
        <p:nvPicPr>
          <p:cNvPr id="3" name="Immagine 2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C16C7D52-0FE3-73E6-A072-EA621B3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" y="1147951"/>
            <a:ext cx="1469317" cy="1469317"/>
          </a:xfrm>
          <a:prstGeom prst="rect">
            <a:avLst/>
          </a:prstGeom>
        </p:spPr>
      </p:pic>
      <p:pic>
        <p:nvPicPr>
          <p:cNvPr id="4" name="Immagine 3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D8B7F756-0F63-438E-BA65-E3C4CCA7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9" y="1147950"/>
            <a:ext cx="1469318" cy="1469318"/>
          </a:xfrm>
          <a:prstGeom prst="rect">
            <a:avLst/>
          </a:prstGeom>
        </p:spPr>
      </p:pic>
      <p:pic>
        <p:nvPicPr>
          <p:cNvPr id="9" name="Immagine 8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09524E46-4D3B-38CC-FCBC-040027F5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2684080"/>
            <a:ext cx="1469317" cy="1469317"/>
          </a:xfrm>
          <a:prstGeom prst="rect">
            <a:avLst/>
          </a:prstGeom>
        </p:spPr>
      </p:pic>
      <p:pic>
        <p:nvPicPr>
          <p:cNvPr id="8" name="Immagine 7" descr="Immagine che contiene persona, donna, sorridente, interni&#10;&#10;Descrizione generata automaticamente">
            <a:extLst>
              <a:ext uri="{FF2B5EF4-FFF2-40B4-BE49-F238E27FC236}">
                <a16:creationId xmlns:a16="http://schemas.microsoft.com/office/drawing/2014/main" id="{E6827869-60CB-A210-70AA-2DE597485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31" y="2661376"/>
            <a:ext cx="1492021" cy="149202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49359FD3-9F09-A6CA-DD5A-9FBCD8593D0C}"/>
              </a:ext>
            </a:extLst>
          </p:cNvPr>
          <p:cNvSpPr/>
          <p:nvPr/>
        </p:nvSpPr>
        <p:spPr>
          <a:xfrm>
            <a:off x="70945" y="1161254"/>
            <a:ext cx="3022222" cy="14731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28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ESPERIMENTO 1</a:t>
            </a:r>
            <a:endParaRPr sz="2400" dirty="0"/>
          </a:p>
        </p:txBody>
      </p:sp>
      <p:sp>
        <p:nvSpPr>
          <p:cNvPr id="62" name="Google Shape;78;p18">
            <a:extLst>
              <a:ext uri="{FF2B5EF4-FFF2-40B4-BE49-F238E27FC236}">
                <a16:creationId xmlns:a16="http://schemas.microsoft.com/office/drawing/2014/main" id="{539F03BF-CD41-F292-3FA5-347ED4A75717}"/>
              </a:ext>
            </a:extLst>
          </p:cNvPr>
          <p:cNvSpPr txBox="1"/>
          <p:nvPr/>
        </p:nvSpPr>
        <p:spPr>
          <a:xfrm>
            <a:off x="2979683" y="1147950"/>
            <a:ext cx="6164318" cy="34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primo set di test è stato condotto sul dataset MASKED AND UNMASKED per la possibilità di testare l’algoritmo sviluppato su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numero notevole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immagini</a:t>
            </a:r>
            <a:endParaRPr lang="it-IT" sz="1300" b="1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 face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detection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(sono già immagini di volti), si rischierebbe solo di compromettere i risultati qualora il detector non fosse in grado di riconoscerlo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b="1" dirty="0">
                <a:solidFill>
                  <a:schemeClr val="bg1"/>
                </a:solidFill>
                <a:latin typeface="Roboto Condensed"/>
                <a:ea typeface="Roboto Condensed"/>
                <a:sym typeface="Roboto Condensed"/>
              </a:rPr>
              <a:t>Ogni volto di persona con mascherina è stato confrontato sia con il volto della stessa persona senza mascherina sia con il volto di una persona diversa senza mascherina</a:t>
            </a:r>
          </a:p>
        </p:txBody>
      </p:sp>
      <p:pic>
        <p:nvPicPr>
          <p:cNvPr id="3" name="Immagine 2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C16C7D52-0FE3-73E6-A072-EA621B3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" y="1147951"/>
            <a:ext cx="1469317" cy="1469317"/>
          </a:xfrm>
          <a:prstGeom prst="rect">
            <a:avLst/>
          </a:prstGeom>
        </p:spPr>
      </p:pic>
      <p:pic>
        <p:nvPicPr>
          <p:cNvPr id="4" name="Immagine 3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D8B7F756-0F63-438E-BA65-E3C4CCA7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9" y="1147950"/>
            <a:ext cx="1469318" cy="1469318"/>
          </a:xfrm>
          <a:prstGeom prst="rect">
            <a:avLst/>
          </a:prstGeom>
        </p:spPr>
      </p:pic>
      <p:pic>
        <p:nvPicPr>
          <p:cNvPr id="9" name="Immagine 8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09524E46-4D3B-38CC-FCBC-040027F5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2684080"/>
            <a:ext cx="1469317" cy="1469317"/>
          </a:xfrm>
          <a:prstGeom prst="rect">
            <a:avLst/>
          </a:prstGeom>
        </p:spPr>
      </p:pic>
      <p:pic>
        <p:nvPicPr>
          <p:cNvPr id="8" name="Immagine 7" descr="Immagine che contiene persona, donna, sorridente, interni&#10;&#10;Descrizione generata automaticamente">
            <a:extLst>
              <a:ext uri="{FF2B5EF4-FFF2-40B4-BE49-F238E27FC236}">
                <a16:creationId xmlns:a16="http://schemas.microsoft.com/office/drawing/2014/main" id="{E6827869-60CB-A210-70AA-2DE597485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31" y="2661376"/>
            <a:ext cx="1492021" cy="149202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F0170A6-8E92-0A3F-BCFB-010E6D3AAE00}"/>
              </a:ext>
            </a:extLst>
          </p:cNvPr>
          <p:cNvSpPr/>
          <p:nvPr/>
        </p:nvSpPr>
        <p:spPr>
          <a:xfrm>
            <a:off x="60186" y="2681084"/>
            <a:ext cx="3022222" cy="14731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65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ESPERIMENTO 1</a:t>
            </a:r>
            <a:endParaRPr sz="2400" dirty="0"/>
          </a:p>
        </p:txBody>
      </p:sp>
      <p:sp>
        <p:nvSpPr>
          <p:cNvPr id="62" name="Google Shape;78;p18">
            <a:extLst>
              <a:ext uri="{FF2B5EF4-FFF2-40B4-BE49-F238E27FC236}">
                <a16:creationId xmlns:a16="http://schemas.microsoft.com/office/drawing/2014/main" id="{539F03BF-CD41-F292-3FA5-347ED4A75717}"/>
              </a:ext>
            </a:extLst>
          </p:cNvPr>
          <p:cNvSpPr txBox="1"/>
          <p:nvPr/>
        </p:nvSpPr>
        <p:spPr>
          <a:xfrm>
            <a:off x="2979683" y="1147950"/>
            <a:ext cx="6164318" cy="34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primo set di test è stato condotto sul dataset MASKED AND UNMASKED per la possibilità di testare l’algoritmo sviluppato su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numero notevole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immagini</a:t>
            </a:r>
            <a:endParaRPr lang="it-IT" sz="1300" b="1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 face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detection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(sono già immagini di volti), si rischierebbe solo di compromettere i risultati qualora il detector non fosse in grado di riconoscerlo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Ogni volto di persona con mascherina è stato confrontato sia con il volto della stessa persona senza mascherina sia con il volto di una persona diversa senza mascherina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>
              <a:lnSpc>
                <a:spcPct val="115000"/>
              </a:lnSpc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L’esperimento 1 (E1) è organizzato in due sessioni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le immagini in input </a:t>
            </a:r>
            <a:r>
              <a:rPr lang="it-IT" sz="1300" u="sng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sono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preelaborate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tramite un filtro gaussiano (E1-S1)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le immagini in input sono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preelaborate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tramite un filtro gaussiano (E1-S2)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3" name="Immagine 2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C16C7D52-0FE3-73E6-A072-EA621B3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" y="1147951"/>
            <a:ext cx="1469317" cy="1469317"/>
          </a:xfrm>
          <a:prstGeom prst="rect">
            <a:avLst/>
          </a:prstGeom>
        </p:spPr>
      </p:pic>
      <p:pic>
        <p:nvPicPr>
          <p:cNvPr id="4" name="Immagine 3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D8B7F756-0F63-438E-BA65-E3C4CCA7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9" y="1147950"/>
            <a:ext cx="1469318" cy="1469318"/>
          </a:xfrm>
          <a:prstGeom prst="rect">
            <a:avLst/>
          </a:prstGeom>
        </p:spPr>
      </p:pic>
      <p:pic>
        <p:nvPicPr>
          <p:cNvPr id="9" name="Immagine 8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09524E46-4D3B-38CC-FCBC-040027F5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2684080"/>
            <a:ext cx="1469317" cy="1469317"/>
          </a:xfrm>
          <a:prstGeom prst="rect">
            <a:avLst/>
          </a:prstGeom>
        </p:spPr>
      </p:pic>
      <p:pic>
        <p:nvPicPr>
          <p:cNvPr id="8" name="Immagine 7" descr="Immagine che contiene persona, donna, sorridente, interni&#10;&#10;Descrizione generata automaticamente">
            <a:extLst>
              <a:ext uri="{FF2B5EF4-FFF2-40B4-BE49-F238E27FC236}">
                <a16:creationId xmlns:a16="http://schemas.microsoft.com/office/drawing/2014/main" id="{E6827869-60CB-A210-70AA-2DE597485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31" y="2661376"/>
            <a:ext cx="1492021" cy="14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ESPERIMENTO 1 – DISCUSSIONE RISULTATI – GRAFICO CONFRONTI</a:t>
            </a:r>
            <a:endParaRPr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0A41F0-711B-8D97-4657-5C0C49F9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5" y="983100"/>
            <a:ext cx="4403595" cy="2319776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C5F1BDB-9A16-A7D9-2752-1C53D4958A71}"/>
              </a:ext>
            </a:extLst>
          </p:cNvPr>
          <p:cNvSpPr txBox="1"/>
          <p:nvPr/>
        </p:nvSpPr>
        <p:spPr>
          <a:xfrm>
            <a:off x="1963433" y="3359103"/>
            <a:ext cx="874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lt1"/>
                </a:solidFill>
                <a:latin typeface="Roboto Condensed"/>
                <a:ea typeface="Roboto Condensed"/>
              </a:rPr>
              <a:t>E1-S1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8EEC9E-1B74-39DA-806F-3FE2B3B5A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810" y="983100"/>
            <a:ext cx="4459125" cy="2319776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EEE2AE0-E9D1-7BC8-5622-CF214F48DE58}"/>
              </a:ext>
            </a:extLst>
          </p:cNvPr>
          <p:cNvSpPr txBox="1"/>
          <p:nvPr/>
        </p:nvSpPr>
        <p:spPr>
          <a:xfrm>
            <a:off x="6565712" y="3359102"/>
            <a:ext cx="733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lt1"/>
                </a:solidFill>
                <a:latin typeface="Roboto Condensed"/>
                <a:ea typeface="Roboto Condensed"/>
              </a:rPr>
              <a:t>E1-S2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09A4944-DFAF-050C-3BFD-E19F1A6D7FD7}"/>
              </a:ext>
            </a:extLst>
          </p:cNvPr>
          <p:cNvSpPr txBox="1"/>
          <p:nvPr/>
        </p:nvSpPr>
        <p:spPr>
          <a:xfrm>
            <a:off x="0" y="3697656"/>
            <a:ext cx="9144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Ogni grafico presenta sull’asse delle ascisse (x) il passo di iterazione dei confronti e sull’asse delle ordinate (y) il valore dello score di similarità ottenuto ([0, 1]). Viene utilizzato un pallino </a:t>
            </a:r>
            <a:r>
              <a:rPr lang="it-IT" sz="1300" b="1" dirty="0">
                <a:solidFill>
                  <a:srgbClr val="00B050"/>
                </a:solidFill>
                <a:latin typeface="Roboto Condensed"/>
                <a:ea typeface="Roboto Condensed"/>
              </a:rPr>
              <a:t>verde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per il confronto tra immagini raffiguranti la stessa persona e un pallino </a:t>
            </a:r>
            <a:r>
              <a:rPr lang="it-IT" sz="1300" b="1" dirty="0">
                <a:solidFill>
                  <a:srgbClr val="FF0000"/>
                </a:solidFill>
                <a:latin typeface="Roboto Condensed"/>
                <a:ea typeface="Roboto Condensed"/>
              </a:rPr>
              <a:t>rosso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per il confronto tra immagini raffiguranti persone diverse.</a:t>
            </a:r>
          </a:p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Il valore di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</a:rPr>
              <a:t>threshold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(la soglia che sancisce se lo score è da considerarsi un match oppure no) è impostato a 0,5 (retta </a:t>
            </a:r>
            <a:r>
              <a:rPr lang="it-IT" sz="1300" b="1" dirty="0">
                <a:solidFill>
                  <a:srgbClr val="0070C0"/>
                </a:solidFill>
                <a:latin typeface="Roboto Condensed"/>
                <a:ea typeface="Roboto Condensed"/>
              </a:rPr>
              <a:t>blu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al «centro») </a:t>
            </a:r>
          </a:p>
        </p:txBody>
      </p:sp>
    </p:spTree>
    <p:extLst>
      <p:ext uri="{BB962C8B-B14F-4D97-AF65-F5344CB8AC3E}">
        <p14:creationId xmlns:p14="http://schemas.microsoft.com/office/powerpoint/2010/main" val="60820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ESPERIMENTO 1 – DISCUSSIONE RISULTATI – METRICHE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F108B93E-A7B6-7B21-12DE-3AF188C1A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422786"/>
              </p:ext>
            </p:extLst>
          </p:nvPr>
        </p:nvGraphicFramePr>
        <p:xfrm>
          <a:off x="271957" y="1172286"/>
          <a:ext cx="8600085" cy="147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565">
                  <a:extLst>
                    <a:ext uri="{9D8B030D-6E8A-4147-A177-3AD203B41FA5}">
                      <a16:colId xmlns:a16="http://schemas.microsoft.com/office/drawing/2014/main" val="2264389737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3727279465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726181318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4067315070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504476029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2587439255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1749393701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2936511232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509612406"/>
                    </a:ext>
                  </a:extLst>
                </a:gridCol>
              </a:tblGrid>
              <a:tr h="380617"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Sessione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95532"/>
                  </a:ext>
                </a:extLst>
              </a:tr>
              <a:tr h="546242"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E1-S1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708731"/>
                  </a:ext>
                </a:extLst>
              </a:tr>
              <a:tr h="54624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E1-S2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49299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D3CBB7-CA5F-60E0-CBCF-5061026F96FD}"/>
              </a:ext>
            </a:extLst>
          </p:cNvPr>
          <p:cNvSpPr txBox="1"/>
          <p:nvPr/>
        </p:nvSpPr>
        <p:spPr>
          <a:xfrm>
            <a:off x="0" y="2834573"/>
            <a:ext cx="9144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La prima sessione dell’esperimento 1 (E1-S1) presenta un valore di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</a:rPr>
              <a:t>accuracy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del 91,7%. La seconda sessione (E1-S2), invece, presenta un valore di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</a:rPr>
              <a:t>accuracy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del 92%.</a:t>
            </a:r>
          </a:p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L’applicazione di un filtro gaussiano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</a:rPr>
              <a:t>non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ha portato miglioramenti significativi.</a:t>
            </a:r>
          </a:p>
        </p:txBody>
      </p:sp>
    </p:spTree>
    <p:extLst>
      <p:ext uri="{BB962C8B-B14F-4D97-AF65-F5344CB8AC3E}">
        <p14:creationId xmlns:p14="http://schemas.microsoft.com/office/powerpoint/2010/main" val="8499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ESPERIMENTO 1 – DISCUSSIONE RISULTATI – METRICHE</a:t>
            </a:r>
          </a:p>
        </p:txBody>
      </p:sp>
      <p:graphicFrame>
        <p:nvGraphicFramePr>
          <p:cNvPr id="2" name="Tabella 2">
            <a:extLst>
              <a:ext uri="{FF2B5EF4-FFF2-40B4-BE49-F238E27FC236}">
                <a16:creationId xmlns:a16="http://schemas.microsoft.com/office/drawing/2014/main" id="{F108B93E-A7B6-7B21-12DE-3AF188C1A62B}"/>
              </a:ext>
            </a:extLst>
          </p:cNvPr>
          <p:cNvGraphicFramePr>
            <a:graphicFrameLocks noGrp="1"/>
          </p:cNvGraphicFramePr>
          <p:nvPr/>
        </p:nvGraphicFramePr>
        <p:xfrm>
          <a:off x="271957" y="1172286"/>
          <a:ext cx="8600085" cy="14731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565">
                  <a:extLst>
                    <a:ext uri="{9D8B030D-6E8A-4147-A177-3AD203B41FA5}">
                      <a16:colId xmlns:a16="http://schemas.microsoft.com/office/drawing/2014/main" val="2264389737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3727279465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726181318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4067315070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504476029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2587439255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1749393701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2936511232"/>
                    </a:ext>
                  </a:extLst>
                </a:gridCol>
                <a:gridCol w="955565">
                  <a:extLst>
                    <a:ext uri="{9D8B030D-6E8A-4147-A177-3AD203B41FA5}">
                      <a16:colId xmlns:a16="http://schemas.microsoft.com/office/drawing/2014/main" val="509612406"/>
                    </a:ext>
                  </a:extLst>
                </a:gridCol>
              </a:tblGrid>
              <a:tr h="380617"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Sessione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50" dirty="0">
                          <a:solidFill>
                            <a:schemeClr val="accent6"/>
                          </a:solidFill>
                        </a:rPr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95532"/>
                  </a:ext>
                </a:extLst>
              </a:tr>
              <a:tr h="546242"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E1-S1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5743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708731"/>
                  </a:ext>
                </a:extLst>
              </a:tr>
              <a:tr h="54624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E1-S2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5912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0,919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49299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D3CBB7-CA5F-60E0-CBCF-5061026F96FD}"/>
              </a:ext>
            </a:extLst>
          </p:cNvPr>
          <p:cNvSpPr txBox="1"/>
          <p:nvPr/>
        </p:nvSpPr>
        <p:spPr>
          <a:xfrm>
            <a:off x="0" y="2834573"/>
            <a:ext cx="9144000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La prima sessione dell’esperimento 1 (E1-S1) presenta un valore di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</a:rPr>
              <a:t>accuracy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del 91,7%. La seconda sessione (E1-S2), invece, presenta un valore di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</a:rPr>
              <a:t>accuracy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del 92%.</a:t>
            </a:r>
          </a:p>
          <a:p>
            <a:pPr algn="ctr"/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L’applicazione di un filtro gaussiano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</a:rPr>
              <a:t>non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 ha portato miglioramenti significativi.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11E9937-E6F6-5B77-0AAA-DE687D39592A}"/>
              </a:ext>
            </a:extLst>
          </p:cNvPr>
          <p:cNvSpPr/>
          <p:nvPr/>
        </p:nvSpPr>
        <p:spPr>
          <a:xfrm>
            <a:off x="5044966" y="1172286"/>
            <a:ext cx="953813" cy="1473101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3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ctrTitle"/>
          </p:nvPr>
        </p:nvSpPr>
        <p:spPr>
          <a:xfrm>
            <a:off x="4772925" y="1515773"/>
            <a:ext cx="39147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latin typeface="Roboto Condensed"/>
                <a:ea typeface="Roboto Condensed"/>
                <a:sym typeface="Roboto Condensed"/>
              </a:rPr>
              <a:t>M</a:t>
            </a:r>
            <a:r>
              <a:rPr lang="en-GB" dirty="0"/>
              <a:t>2FRED</a:t>
            </a:r>
            <a:endParaRPr dirty="0"/>
          </a:p>
        </p:txBody>
      </p:sp>
      <p:grpSp>
        <p:nvGrpSpPr>
          <p:cNvPr id="66" name="Google Shape;66;p17"/>
          <p:cNvGrpSpPr/>
          <p:nvPr/>
        </p:nvGrpSpPr>
        <p:grpSpPr>
          <a:xfrm>
            <a:off x="506550" y="410400"/>
            <a:ext cx="3971625" cy="4382799"/>
            <a:chOff x="506550" y="410400"/>
            <a:chExt cx="3971625" cy="4382799"/>
          </a:xfrm>
        </p:grpSpPr>
        <p:sp>
          <p:nvSpPr>
            <p:cNvPr id="67" name="Google Shape;67;p17"/>
            <p:cNvSpPr/>
            <p:nvPr/>
          </p:nvSpPr>
          <p:spPr>
            <a:xfrm rot="5400000">
              <a:off x="672236" y="910937"/>
              <a:ext cx="1877100" cy="16840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 rot="5400000">
              <a:off x="2079321" y="1902215"/>
              <a:ext cx="1492584" cy="1339056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 rot="5400000">
              <a:off x="2781678" y="502369"/>
              <a:ext cx="1788465" cy="1604527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 rot="5400000">
              <a:off x="445176" y="2791095"/>
              <a:ext cx="1193329" cy="107058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 rot="5400000">
              <a:off x="2339702" y="2707474"/>
              <a:ext cx="2198825" cy="19726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 rot="5400000">
              <a:off x="1195386" y="3251125"/>
              <a:ext cx="1494532" cy="134079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8"/>
          <p:cNvSpPr txBox="1">
            <a:spLocks noGrp="1"/>
          </p:cNvSpPr>
          <p:nvPr>
            <p:ph type="title"/>
          </p:nvPr>
        </p:nvSpPr>
        <p:spPr>
          <a:xfrm>
            <a:off x="453173" y="7275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ESPERIMENTO 2</a:t>
            </a:r>
            <a:endParaRPr sz="2400" dirty="0"/>
          </a:p>
        </p:txBody>
      </p:sp>
      <p:pic>
        <p:nvPicPr>
          <p:cNvPr id="12" name="Immagine 11" descr="Immagine che contiene testo, posando, diverso&#10;&#10;Descrizione generata automaticamente">
            <a:extLst>
              <a:ext uri="{FF2B5EF4-FFF2-40B4-BE49-F238E27FC236}">
                <a16:creationId xmlns:a16="http://schemas.microsoft.com/office/drawing/2014/main" id="{B6A27FE5-4D4B-CD80-08B9-0D2A9DE1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3" y="870878"/>
            <a:ext cx="3264163" cy="3787870"/>
          </a:xfrm>
          <a:prstGeom prst="rect">
            <a:avLst/>
          </a:prstGeom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5C013DD0-4502-6918-ECC1-A09F08794EEA}"/>
              </a:ext>
            </a:extLst>
          </p:cNvPr>
          <p:cNvGrpSpPr/>
          <p:nvPr/>
        </p:nvGrpSpPr>
        <p:grpSpPr>
          <a:xfrm>
            <a:off x="5319990" y="870878"/>
            <a:ext cx="3180405" cy="3790570"/>
            <a:chOff x="5319990" y="870878"/>
            <a:chExt cx="3180405" cy="3790570"/>
          </a:xfrm>
        </p:grpSpPr>
        <p:pic>
          <p:nvPicPr>
            <p:cNvPr id="16" name="Immagine 15" descr="Immagine che contiene persona, abbigliamento, uomo&#10;&#10;Descrizione generata automaticamente">
              <a:extLst>
                <a:ext uri="{FF2B5EF4-FFF2-40B4-BE49-F238E27FC236}">
                  <a16:creationId xmlns:a16="http://schemas.microsoft.com/office/drawing/2014/main" id="{4891B60E-BABD-5454-991B-65A77E4A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41857" y="2963276"/>
              <a:ext cx="1358538" cy="1698172"/>
            </a:xfrm>
            <a:prstGeom prst="rect">
              <a:avLst/>
            </a:prstGeom>
          </p:spPr>
        </p:pic>
        <p:pic>
          <p:nvPicPr>
            <p:cNvPr id="18" name="Immagine 17" descr="Immagine che contiene parete, persona, interni, occhiali&#10;&#10;Descrizione generata automaticamente">
              <a:extLst>
                <a:ext uri="{FF2B5EF4-FFF2-40B4-BE49-F238E27FC236}">
                  <a16:creationId xmlns:a16="http://schemas.microsoft.com/office/drawing/2014/main" id="{52DE9EF8-189C-9F88-813E-D14B738CD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9990" y="873578"/>
              <a:ext cx="1357200" cy="1696500"/>
            </a:xfrm>
            <a:prstGeom prst="rect">
              <a:avLst/>
            </a:prstGeom>
          </p:spPr>
        </p:pic>
        <p:pic>
          <p:nvPicPr>
            <p:cNvPr id="20" name="Immagine 19" descr="Immagine che contiene parete, persona, interni, occhiali&#10;&#10;Descrizione generata automaticamente">
              <a:extLst>
                <a:ext uri="{FF2B5EF4-FFF2-40B4-BE49-F238E27FC236}">
                  <a16:creationId xmlns:a16="http://schemas.microsoft.com/office/drawing/2014/main" id="{06B33523-803C-3592-985B-4FDE26415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9990" y="2963276"/>
              <a:ext cx="1357200" cy="1696500"/>
            </a:xfrm>
            <a:prstGeom prst="rect">
              <a:avLst/>
            </a:prstGeom>
          </p:spPr>
        </p:pic>
        <p:pic>
          <p:nvPicPr>
            <p:cNvPr id="21" name="Immagine 20" descr="Immagine che contiene persona, occhiali, parrucchino, occhialidiprotezione&#10;&#10;Descrizione generata automaticamente">
              <a:extLst>
                <a:ext uri="{FF2B5EF4-FFF2-40B4-BE49-F238E27FC236}">
                  <a16:creationId xmlns:a16="http://schemas.microsoft.com/office/drawing/2014/main" id="{8A87792B-2A53-5C44-8699-4D0C01FF3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1035" y="870878"/>
              <a:ext cx="1359360" cy="169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841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8"/>
          <p:cNvSpPr txBox="1">
            <a:spLocks noGrp="1"/>
          </p:cNvSpPr>
          <p:nvPr>
            <p:ph type="title"/>
          </p:nvPr>
        </p:nvSpPr>
        <p:spPr>
          <a:xfrm>
            <a:off x="453173" y="72752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ESPERIMENTO 2</a:t>
            </a:r>
            <a:endParaRPr sz="2400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52223A3-43C9-BFCE-EFE4-3F785CA8DDC8}"/>
              </a:ext>
            </a:extLst>
          </p:cNvPr>
          <p:cNvGrpSpPr/>
          <p:nvPr/>
        </p:nvGrpSpPr>
        <p:grpSpPr>
          <a:xfrm>
            <a:off x="626353" y="796949"/>
            <a:ext cx="7891296" cy="3983704"/>
            <a:chOff x="626353" y="796949"/>
            <a:chExt cx="7891296" cy="3983704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B764F88-00DC-C8F5-BB3D-8FCA1F2D1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6353" y="796949"/>
              <a:ext cx="3463507" cy="2597630"/>
            </a:xfrm>
            <a:prstGeom prst="rect">
              <a:avLst/>
            </a:prstGeom>
          </p:spPr>
        </p:pic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852D0D4B-4838-306E-A2C5-ADEC47B85404}"/>
                </a:ext>
              </a:extLst>
            </p:cNvPr>
            <p:cNvGrpSpPr/>
            <p:nvPr/>
          </p:nvGrpSpPr>
          <p:grpSpPr>
            <a:xfrm>
              <a:off x="6188358" y="3483385"/>
              <a:ext cx="1940700" cy="1297268"/>
              <a:chOff x="487810" y="3524607"/>
              <a:chExt cx="1940700" cy="1297268"/>
            </a:xfrm>
          </p:grpSpPr>
          <p:grpSp>
            <p:nvGrpSpPr>
              <p:cNvPr id="10" name="Google Shape;118;p19">
                <a:extLst>
                  <a:ext uri="{FF2B5EF4-FFF2-40B4-BE49-F238E27FC236}">
                    <a16:creationId xmlns:a16="http://schemas.microsoft.com/office/drawing/2014/main" id="{8FF2DBD1-0929-98B1-3243-2BA0E2AFAB40}"/>
                  </a:ext>
                </a:extLst>
              </p:cNvPr>
              <p:cNvGrpSpPr/>
              <p:nvPr/>
            </p:nvGrpSpPr>
            <p:grpSpPr>
              <a:xfrm>
                <a:off x="487810" y="3524607"/>
                <a:ext cx="1940700" cy="370069"/>
                <a:chOff x="457223" y="3256614"/>
                <a:chExt cx="1940700" cy="370069"/>
              </a:xfrm>
            </p:grpSpPr>
            <p:sp>
              <p:nvSpPr>
                <p:cNvPr id="11" name="Google Shape;119;p19">
                  <a:extLst>
                    <a:ext uri="{FF2B5EF4-FFF2-40B4-BE49-F238E27FC236}">
                      <a16:creationId xmlns:a16="http://schemas.microsoft.com/office/drawing/2014/main" id="{48998AB7-B748-22C3-85DB-F89AC8382180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Accuracy: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13" name="Google Shape;120;p19">
                  <a:extLst>
                    <a:ext uri="{FF2B5EF4-FFF2-40B4-BE49-F238E27FC236}">
                      <a16:creationId xmlns:a16="http://schemas.microsoft.com/office/drawing/2014/main" id="{341DDDD0-35F3-37BA-E356-129CAA8044ED}"/>
                    </a:ext>
                  </a:extLst>
                </p:cNvPr>
                <p:cNvSpPr txBox="1"/>
                <p:nvPr/>
              </p:nvSpPr>
              <p:spPr>
                <a:xfrm>
                  <a:off x="1365227" y="3256614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83%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15" name="Google Shape;118;p19">
                <a:extLst>
                  <a:ext uri="{FF2B5EF4-FFF2-40B4-BE49-F238E27FC236}">
                    <a16:creationId xmlns:a16="http://schemas.microsoft.com/office/drawing/2014/main" id="{300C4F64-39A5-230B-4CAE-A69233235014}"/>
                  </a:ext>
                </a:extLst>
              </p:cNvPr>
              <p:cNvGrpSpPr/>
              <p:nvPr/>
            </p:nvGrpSpPr>
            <p:grpSpPr>
              <a:xfrm>
                <a:off x="487810" y="3808333"/>
                <a:ext cx="1940700" cy="384230"/>
                <a:chOff x="457223" y="3242453"/>
                <a:chExt cx="1940700" cy="384230"/>
              </a:xfrm>
            </p:grpSpPr>
            <p:sp>
              <p:nvSpPr>
                <p:cNvPr id="16" name="Google Shape;119;p19">
                  <a:extLst>
                    <a:ext uri="{FF2B5EF4-FFF2-40B4-BE49-F238E27FC236}">
                      <a16:creationId xmlns:a16="http://schemas.microsoft.com/office/drawing/2014/main" id="{34F8F391-C6C3-F027-5682-D6ECB3813A79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Recall: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17" name="Google Shape;120;p19">
                  <a:extLst>
                    <a:ext uri="{FF2B5EF4-FFF2-40B4-BE49-F238E27FC236}">
                      <a16:creationId xmlns:a16="http://schemas.microsoft.com/office/drawing/2014/main" id="{D36E499D-78BD-81D5-9991-E50E3A5C01F0}"/>
                    </a:ext>
                  </a:extLst>
                </p:cNvPr>
                <p:cNvSpPr txBox="1"/>
                <p:nvPr/>
              </p:nvSpPr>
              <p:spPr>
                <a:xfrm>
                  <a:off x="1126513" y="3242453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75%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18" name="Google Shape;118;p19">
                <a:extLst>
                  <a:ext uri="{FF2B5EF4-FFF2-40B4-BE49-F238E27FC236}">
                    <a16:creationId xmlns:a16="http://schemas.microsoft.com/office/drawing/2014/main" id="{0F18F081-DA57-6D98-E3B0-CEC5B3AA4E3E}"/>
                  </a:ext>
                </a:extLst>
              </p:cNvPr>
              <p:cNvGrpSpPr/>
              <p:nvPr/>
            </p:nvGrpSpPr>
            <p:grpSpPr>
              <a:xfrm>
                <a:off x="487810" y="4132450"/>
                <a:ext cx="1940700" cy="370069"/>
                <a:chOff x="457223" y="3256614"/>
                <a:chExt cx="1940700" cy="370069"/>
              </a:xfrm>
            </p:grpSpPr>
            <p:sp>
              <p:nvSpPr>
                <p:cNvPr id="19" name="Google Shape;119;p19">
                  <a:extLst>
                    <a:ext uri="{FF2B5EF4-FFF2-40B4-BE49-F238E27FC236}">
                      <a16:creationId xmlns:a16="http://schemas.microsoft.com/office/drawing/2014/main" id="{BD064396-D05F-5205-889C-5B782C671124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Precision: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20" name="Google Shape;120;p19">
                  <a:extLst>
                    <a:ext uri="{FF2B5EF4-FFF2-40B4-BE49-F238E27FC236}">
                      <a16:creationId xmlns:a16="http://schemas.microsoft.com/office/drawing/2014/main" id="{642B564F-1D10-A893-6ABE-17DE696FD9BE}"/>
                    </a:ext>
                  </a:extLst>
                </p:cNvPr>
                <p:cNvSpPr txBox="1"/>
                <p:nvPr/>
              </p:nvSpPr>
              <p:spPr>
                <a:xfrm>
                  <a:off x="1365227" y="3256614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100%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21" name="Google Shape;118;p19">
                <a:extLst>
                  <a:ext uri="{FF2B5EF4-FFF2-40B4-BE49-F238E27FC236}">
                    <a16:creationId xmlns:a16="http://schemas.microsoft.com/office/drawing/2014/main" id="{4ACD084E-11F2-FC81-1C89-498E6CAB2D91}"/>
                  </a:ext>
                </a:extLst>
              </p:cNvPr>
              <p:cNvGrpSpPr/>
              <p:nvPr/>
            </p:nvGrpSpPr>
            <p:grpSpPr>
              <a:xfrm>
                <a:off x="487810" y="4451806"/>
                <a:ext cx="1940700" cy="370069"/>
                <a:chOff x="457223" y="3256614"/>
                <a:chExt cx="1940700" cy="370069"/>
              </a:xfrm>
            </p:grpSpPr>
            <p:sp>
              <p:nvSpPr>
                <p:cNvPr id="22" name="Google Shape;119;p19">
                  <a:extLst>
                    <a:ext uri="{FF2B5EF4-FFF2-40B4-BE49-F238E27FC236}">
                      <a16:creationId xmlns:a16="http://schemas.microsoft.com/office/drawing/2014/main" id="{417826F5-594B-FEEC-0F43-06FA0FE268F3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F1 Score: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23" name="Google Shape;120;p19">
                  <a:extLst>
                    <a:ext uri="{FF2B5EF4-FFF2-40B4-BE49-F238E27FC236}">
                      <a16:creationId xmlns:a16="http://schemas.microsoft.com/office/drawing/2014/main" id="{ED61472D-B505-08F3-5FEF-9DD7CCB491BA}"/>
                    </a:ext>
                  </a:extLst>
                </p:cNvPr>
                <p:cNvSpPr txBox="1"/>
                <p:nvPr/>
              </p:nvSpPr>
              <p:spPr>
                <a:xfrm>
                  <a:off x="1247463" y="3256614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86%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</p:grp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1B2D368A-7CD8-FCC5-067E-8F38FB55F033}"/>
                </a:ext>
              </a:extLst>
            </p:cNvPr>
            <p:cNvGrpSpPr/>
            <p:nvPr/>
          </p:nvGrpSpPr>
          <p:grpSpPr>
            <a:xfrm>
              <a:off x="1445521" y="3483385"/>
              <a:ext cx="1940700" cy="1297268"/>
              <a:chOff x="487810" y="3524607"/>
              <a:chExt cx="1940700" cy="1297268"/>
            </a:xfrm>
          </p:grpSpPr>
          <p:grpSp>
            <p:nvGrpSpPr>
              <p:cNvPr id="26" name="Google Shape;118;p19">
                <a:extLst>
                  <a:ext uri="{FF2B5EF4-FFF2-40B4-BE49-F238E27FC236}">
                    <a16:creationId xmlns:a16="http://schemas.microsoft.com/office/drawing/2014/main" id="{50795181-318C-AD92-99FC-4E26B0554584}"/>
                  </a:ext>
                </a:extLst>
              </p:cNvPr>
              <p:cNvGrpSpPr/>
              <p:nvPr/>
            </p:nvGrpSpPr>
            <p:grpSpPr>
              <a:xfrm>
                <a:off x="487810" y="3524607"/>
                <a:ext cx="1940700" cy="370069"/>
                <a:chOff x="457223" y="3256614"/>
                <a:chExt cx="1940700" cy="370069"/>
              </a:xfrm>
            </p:grpSpPr>
            <p:sp>
              <p:nvSpPr>
                <p:cNvPr id="36" name="Google Shape;119;p19">
                  <a:extLst>
                    <a:ext uri="{FF2B5EF4-FFF2-40B4-BE49-F238E27FC236}">
                      <a16:creationId xmlns:a16="http://schemas.microsoft.com/office/drawing/2014/main" id="{C83A7EF7-772F-D321-56BE-6A279CD9F9CE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Accuracy: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37" name="Google Shape;120;p19">
                  <a:extLst>
                    <a:ext uri="{FF2B5EF4-FFF2-40B4-BE49-F238E27FC236}">
                      <a16:creationId xmlns:a16="http://schemas.microsoft.com/office/drawing/2014/main" id="{C6966979-707D-3EF6-AE49-D437EDDA4570}"/>
                    </a:ext>
                  </a:extLst>
                </p:cNvPr>
                <p:cNvSpPr txBox="1"/>
                <p:nvPr/>
              </p:nvSpPr>
              <p:spPr>
                <a:xfrm>
                  <a:off x="1365227" y="3256614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90%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27" name="Google Shape;118;p19">
                <a:extLst>
                  <a:ext uri="{FF2B5EF4-FFF2-40B4-BE49-F238E27FC236}">
                    <a16:creationId xmlns:a16="http://schemas.microsoft.com/office/drawing/2014/main" id="{9C201ABB-D199-C917-B0DD-7D23D025731E}"/>
                  </a:ext>
                </a:extLst>
              </p:cNvPr>
              <p:cNvGrpSpPr/>
              <p:nvPr/>
            </p:nvGrpSpPr>
            <p:grpSpPr>
              <a:xfrm>
                <a:off x="487810" y="3808333"/>
                <a:ext cx="1940700" cy="384230"/>
                <a:chOff x="457223" y="3242453"/>
                <a:chExt cx="1940700" cy="384230"/>
              </a:xfrm>
            </p:grpSpPr>
            <p:sp>
              <p:nvSpPr>
                <p:cNvPr id="34" name="Google Shape;119;p19">
                  <a:extLst>
                    <a:ext uri="{FF2B5EF4-FFF2-40B4-BE49-F238E27FC236}">
                      <a16:creationId xmlns:a16="http://schemas.microsoft.com/office/drawing/2014/main" id="{4B7DE2DB-472D-3AED-8882-36057B26AB51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Recall: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35" name="Google Shape;120;p19">
                  <a:extLst>
                    <a:ext uri="{FF2B5EF4-FFF2-40B4-BE49-F238E27FC236}">
                      <a16:creationId xmlns:a16="http://schemas.microsoft.com/office/drawing/2014/main" id="{6EC57E12-44E4-2B79-98E9-D3FC97E8D6BA}"/>
                    </a:ext>
                  </a:extLst>
                </p:cNvPr>
                <p:cNvSpPr txBox="1"/>
                <p:nvPr/>
              </p:nvSpPr>
              <p:spPr>
                <a:xfrm>
                  <a:off x="1126513" y="3242453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84%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28" name="Google Shape;118;p19">
                <a:extLst>
                  <a:ext uri="{FF2B5EF4-FFF2-40B4-BE49-F238E27FC236}">
                    <a16:creationId xmlns:a16="http://schemas.microsoft.com/office/drawing/2014/main" id="{0845AD3E-5229-4DF3-16EE-49C7313B5950}"/>
                  </a:ext>
                </a:extLst>
              </p:cNvPr>
              <p:cNvGrpSpPr/>
              <p:nvPr/>
            </p:nvGrpSpPr>
            <p:grpSpPr>
              <a:xfrm>
                <a:off x="487810" y="4132450"/>
                <a:ext cx="1940700" cy="370069"/>
                <a:chOff x="457223" y="3256614"/>
                <a:chExt cx="1940700" cy="370069"/>
              </a:xfrm>
            </p:grpSpPr>
            <p:sp>
              <p:nvSpPr>
                <p:cNvPr id="32" name="Google Shape;119;p19">
                  <a:extLst>
                    <a:ext uri="{FF2B5EF4-FFF2-40B4-BE49-F238E27FC236}">
                      <a16:creationId xmlns:a16="http://schemas.microsoft.com/office/drawing/2014/main" id="{A9F24869-EF5A-2660-7691-143A3FCCC2AF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Precision: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33" name="Google Shape;120;p19">
                  <a:extLst>
                    <a:ext uri="{FF2B5EF4-FFF2-40B4-BE49-F238E27FC236}">
                      <a16:creationId xmlns:a16="http://schemas.microsoft.com/office/drawing/2014/main" id="{F5A0655D-F38C-AFCB-2CA4-6EFC1F6413B1}"/>
                    </a:ext>
                  </a:extLst>
                </p:cNvPr>
                <p:cNvSpPr txBox="1"/>
                <p:nvPr/>
              </p:nvSpPr>
              <p:spPr>
                <a:xfrm>
                  <a:off x="1365227" y="3256614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100%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  <p:grpSp>
            <p:nvGrpSpPr>
              <p:cNvPr id="29" name="Google Shape;118;p19">
                <a:extLst>
                  <a:ext uri="{FF2B5EF4-FFF2-40B4-BE49-F238E27FC236}">
                    <a16:creationId xmlns:a16="http://schemas.microsoft.com/office/drawing/2014/main" id="{9F7629DA-641D-EB84-D0E0-8A6D0B705661}"/>
                  </a:ext>
                </a:extLst>
              </p:cNvPr>
              <p:cNvGrpSpPr/>
              <p:nvPr/>
            </p:nvGrpSpPr>
            <p:grpSpPr>
              <a:xfrm>
                <a:off x="487810" y="4451806"/>
                <a:ext cx="1940700" cy="370069"/>
                <a:chOff x="457223" y="3256614"/>
                <a:chExt cx="1940700" cy="370069"/>
              </a:xfrm>
            </p:grpSpPr>
            <p:sp>
              <p:nvSpPr>
                <p:cNvPr id="30" name="Google Shape;119;p19">
                  <a:extLst>
                    <a:ext uri="{FF2B5EF4-FFF2-40B4-BE49-F238E27FC236}">
                      <a16:creationId xmlns:a16="http://schemas.microsoft.com/office/drawing/2014/main" id="{87984EA4-D405-BA92-0C5C-33807554FF7B}"/>
                    </a:ext>
                  </a:extLst>
                </p:cNvPr>
                <p:cNvSpPr txBox="1"/>
                <p:nvPr/>
              </p:nvSpPr>
              <p:spPr>
                <a:xfrm>
                  <a:off x="457223" y="3278083"/>
                  <a:ext cx="1940700" cy="34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GB" sz="1800" b="1" dirty="0">
                      <a:solidFill>
                        <a:schemeClr val="lt1"/>
                      </a:solidFill>
                      <a:latin typeface="Squada One"/>
                      <a:ea typeface="Squada One"/>
                      <a:cs typeface="Squada One"/>
                      <a:sym typeface="Squada One"/>
                    </a:rPr>
                    <a:t>F1 Score: </a:t>
                  </a:r>
                  <a:endParaRPr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endParaRPr>
                </a:p>
              </p:txBody>
            </p:sp>
            <p:sp>
              <p:nvSpPr>
                <p:cNvPr id="31" name="Google Shape;120;p19">
                  <a:extLst>
                    <a:ext uri="{FF2B5EF4-FFF2-40B4-BE49-F238E27FC236}">
                      <a16:creationId xmlns:a16="http://schemas.microsoft.com/office/drawing/2014/main" id="{74A35206-96BC-2CC7-3D6A-39F83F7010A0}"/>
                    </a:ext>
                  </a:extLst>
                </p:cNvPr>
                <p:cNvSpPr txBox="1"/>
                <p:nvPr/>
              </p:nvSpPr>
              <p:spPr>
                <a:xfrm>
                  <a:off x="1247463" y="3256614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91%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</p:grp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61AC1E8A-BF24-A1D4-88BF-9FE65F78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4142" y="796949"/>
              <a:ext cx="3463507" cy="2597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640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8"/>
          <p:cNvSpPr txBox="1">
            <a:spLocks noGrp="1"/>
          </p:cNvSpPr>
          <p:nvPr>
            <p:ph type="title"/>
          </p:nvPr>
        </p:nvSpPr>
        <p:spPr>
          <a:xfrm>
            <a:off x="453173" y="5212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ESPERIMENTO 3</a:t>
            </a:r>
            <a:endParaRPr sz="2400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597DF50F-0CAA-6AEC-1B99-5261D53780DF}"/>
              </a:ext>
            </a:extLst>
          </p:cNvPr>
          <p:cNvGrpSpPr/>
          <p:nvPr/>
        </p:nvGrpSpPr>
        <p:grpSpPr>
          <a:xfrm>
            <a:off x="699023" y="870878"/>
            <a:ext cx="3262885" cy="3787870"/>
            <a:chOff x="699023" y="870878"/>
            <a:chExt cx="3262885" cy="3787870"/>
          </a:xfrm>
        </p:grpSpPr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F8E73E9B-466E-7EC9-34D9-AE1D66769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023" y="870878"/>
              <a:ext cx="1359360" cy="1699200"/>
            </a:xfrm>
            <a:prstGeom prst="rect">
              <a:avLst/>
            </a:prstGeom>
          </p:spPr>
        </p:pic>
        <p:pic>
          <p:nvPicPr>
            <p:cNvPr id="35" name="Immagine 34">
              <a:extLst>
                <a:ext uri="{FF2B5EF4-FFF2-40B4-BE49-F238E27FC236}">
                  <a16:creationId xmlns:a16="http://schemas.microsoft.com/office/drawing/2014/main" id="{89CDD044-1E2E-B041-37D2-32862AB2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548" y="870878"/>
              <a:ext cx="1359360" cy="1699200"/>
            </a:xfrm>
            <a:prstGeom prst="rect">
              <a:avLst/>
            </a:prstGeom>
          </p:spPr>
        </p:pic>
        <p:pic>
          <p:nvPicPr>
            <p:cNvPr id="37" name="Immagine 36" descr="Immagine che contiene persona, abbigliamento, maschera, occhiali&#10;&#10;Descrizione generata automaticamente">
              <a:extLst>
                <a:ext uri="{FF2B5EF4-FFF2-40B4-BE49-F238E27FC236}">
                  <a16:creationId xmlns:a16="http://schemas.microsoft.com/office/drawing/2014/main" id="{FDA15AC7-ACE5-7460-E76A-73A2A2FE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02548" y="2959548"/>
              <a:ext cx="1359360" cy="1699200"/>
            </a:xfrm>
            <a:prstGeom prst="rect">
              <a:avLst/>
            </a:prstGeom>
          </p:spPr>
        </p:pic>
        <p:pic>
          <p:nvPicPr>
            <p:cNvPr id="39" name="Immagine 38">
              <a:extLst>
                <a:ext uri="{FF2B5EF4-FFF2-40B4-BE49-F238E27FC236}">
                  <a16:creationId xmlns:a16="http://schemas.microsoft.com/office/drawing/2014/main" id="{E129C79E-F500-D717-6D10-5D0DA60FC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023" y="2959548"/>
              <a:ext cx="1359360" cy="1699200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768F0172-5426-FA7D-6604-9E9B81A64A16}"/>
              </a:ext>
            </a:extLst>
          </p:cNvPr>
          <p:cNvGrpSpPr/>
          <p:nvPr/>
        </p:nvGrpSpPr>
        <p:grpSpPr>
          <a:xfrm>
            <a:off x="5041022" y="870878"/>
            <a:ext cx="3403955" cy="3879891"/>
            <a:chOff x="5041022" y="870878"/>
            <a:chExt cx="3403955" cy="3879891"/>
          </a:xfrm>
        </p:grpSpPr>
        <p:pic>
          <p:nvPicPr>
            <p:cNvPr id="41" name="Immagine 40">
              <a:extLst>
                <a:ext uri="{FF2B5EF4-FFF2-40B4-BE49-F238E27FC236}">
                  <a16:creationId xmlns:a16="http://schemas.microsoft.com/office/drawing/2014/main" id="{1A67A0AF-48B3-29C0-9F6B-36141D5B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022" y="870878"/>
              <a:ext cx="3403955" cy="2552966"/>
            </a:xfrm>
            <a:prstGeom prst="rect">
              <a:avLst/>
            </a:prstGeom>
          </p:spPr>
        </p:pic>
        <p:sp>
          <p:nvSpPr>
            <p:cNvPr id="42" name="Google Shape;119;p19">
              <a:extLst>
                <a:ext uri="{FF2B5EF4-FFF2-40B4-BE49-F238E27FC236}">
                  <a16:creationId xmlns:a16="http://schemas.microsoft.com/office/drawing/2014/main" id="{7FC8508F-D95C-EE73-323B-74FF6A3E9804}"/>
                </a:ext>
              </a:extLst>
            </p:cNvPr>
            <p:cNvSpPr txBox="1"/>
            <p:nvPr/>
          </p:nvSpPr>
          <p:spPr>
            <a:xfrm>
              <a:off x="6148150" y="3474970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3" name="Google Shape;120;p19">
              <a:extLst>
                <a:ext uri="{FF2B5EF4-FFF2-40B4-BE49-F238E27FC236}">
                  <a16:creationId xmlns:a16="http://schemas.microsoft.com/office/drawing/2014/main" id="{1291BF22-8235-3745-7938-5B7D062404F0}"/>
                </a:ext>
              </a:extLst>
            </p:cNvPr>
            <p:cNvSpPr txBox="1"/>
            <p:nvPr/>
          </p:nvSpPr>
          <p:spPr>
            <a:xfrm>
              <a:off x="7056154" y="3453501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68.6%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4" name="Google Shape;119;p19">
              <a:extLst>
                <a:ext uri="{FF2B5EF4-FFF2-40B4-BE49-F238E27FC236}">
                  <a16:creationId xmlns:a16="http://schemas.microsoft.com/office/drawing/2014/main" id="{BE068C09-DA59-3E4E-6A0D-64FF3B6D0437}"/>
                </a:ext>
              </a:extLst>
            </p:cNvPr>
            <p:cNvSpPr txBox="1"/>
            <p:nvPr/>
          </p:nvSpPr>
          <p:spPr>
            <a:xfrm>
              <a:off x="6148150" y="377285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5" name="Google Shape;120;p19">
              <a:extLst>
                <a:ext uri="{FF2B5EF4-FFF2-40B4-BE49-F238E27FC236}">
                  <a16:creationId xmlns:a16="http://schemas.microsoft.com/office/drawing/2014/main" id="{7C5A3D93-AF86-CC46-3540-8AFFC20414FC}"/>
                </a:ext>
              </a:extLst>
            </p:cNvPr>
            <p:cNvSpPr txBox="1"/>
            <p:nvPr/>
          </p:nvSpPr>
          <p:spPr>
            <a:xfrm>
              <a:off x="6817440" y="3737227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100%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6" name="Google Shape;119;p19">
              <a:extLst>
                <a:ext uri="{FF2B5EF4-FFF2-40B4-BE49-F238E27FC236}">
                  <a16:creationId xmlns:a16="http://schemas.microsoft.com/office/drawing/2014/main" id="{8E7A5397-928C-2D33-253C-E9651BB9F9D7}"/>
                </a:ext>
              </a:extLst>
            </p:cNvPr>
            <p:cNvSpPr txBox="1"/>
            <p:nvPr/>
          </p:nvSpPr>
          <p:spPr>
            <a:xfrm>
              <a:off x="6148150" y="4082813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7" name="Google Shape;120;p19">
              <a:extLst>
                <a:ext uri="{FF2B5EF4-FFF2-40B4-BE49-F238E27FC236}">
                  <a16:creationId xmlns:a16="http://schemas.microsoft.com/office/drawing/2014/main" id="{58CD3D74-3313-785E-C160-A2203E373617}"/>
                </a:ext>
              </a:extLst>
            </p:cNvPr>
            <p:cNvSpPr txBox="1"/>
            <p:nvPr/>
          </p:nvSpPr>
          <p:spPr>
            <a:xfrm>
              <a:off x="7056154" y="4061344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37%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8" name="Google Shape;119;p19">
              <a:extLst>
                <a:ext uri="{FF2B5EF4-FFF2-40B4-BE49-F238E27FC236}">
                  <a16:creationId xmlns:a16="http://schemas.microsoft.com/office/drawing/2014/main" id="{7606040B-A006-54AC-6E8F-BD4994B82D17}"/>
                </a:ext>
              </a:extLst>
            </p:cNvPr>
            <p:cNvSpPr txBox="1"/>
            <p:nvPr/>
          </p:nvSpPr>
          <p:spPr>
            <a:xfrm>
              <a:off x="6148150" y="440216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9" name="Google Shape;120;p19">
              <a:extLst>
                <a:ext uri="{FF2B5EF4-FFF2-40B4-BE49-F238E27FC236}">
                  <a16:creationId xmlns:a16="http://schemas.microsoft.com/office/drawing/2014/main" id="{A01FCBD3-B44D-2A42-C69F-C526BD5554E3}"/>
                </a:ext>
              </a:extLst>
            </p:cNvPr>
            <p:cNvSpPr txBox="1"/>
            <p:nvPr/>
          </p:nvSpPr>
          <p:spPr>
            <a:xfrm>
              <a:off x="6938390" y="4380700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54%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96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DESCRIZIONE PROGETTO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49"/>
            <a:ext cx="8229600" cy="266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Dall’avvento della pandemia di Coronavirus, una preoccupazioni per gli utenti di iPhone ed in generale per tutti gli utenti abituati a sbloccare il proprio device con il volto è stata relativa allo sblocco del proprio dispositivo mediante Face ID o similari indossando una mascherina sanitaria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nostro lavoro è stato lo sviluppo di un tool per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quantificare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, attraverso l’attribuzione di uno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score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, la differenza tra uno stesso volto che indossa o non indossa una mascherina, utilizzando un approccio diverso ai modelli di deep learning basati su reti siamesi proposto durante la presentazione del progetto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indent="-311150">
              <a:lnSpc>
                <a:spcPct val="115000"/>
              </a:lnSpc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Una parte significativa del nostro lavoro è stata, quindi, la ricerca di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</a:rPr>
              <a:t>metodo alternativo</a:t>
            </a:r>
            <a:r>
              <a:rPr lang="it-IT" sz="1300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</a:rPr>
              <a:t> 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</a:rPr>
              <a:t>a quello proposto, finalizzato ad avere più soluzioni per lo stesso problema di partenza, essenziale per confrontare sistemi diversi nati per risolvere lo stesso problema</a:t>
            </a:r>
            <a:endParaRPr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50" dirty="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5" name="Immagine 4" descr="Immagine che contiene testo, uomo&#10;&#10;Descrizione generata automaticamente">
            <a:extLst>
              <a:ext uri="{FF2B5EF4-FFF2-40B4-BE49-F238E27FC236}">
                <a16:creationId xmlns:a16="http://schemas.microsoft.com/office/drawing/2014/main" id="{E6E0AC57-3E8F-9519-6E7D-19B7A5C9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100" y="3563006"/>
            <a:ext cx="2516699" cy="1415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21967" y="152125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dirty="0"/>
              <a:t>E se aumentassimo il treshold?</a:t>
            </a:r>
            <a:endParaRPr sz="3200" b="0" dirty="0"/>
          </a:p>
        </p:txBody>
      </p:sp>
      <p:grpSp>
        <p:nvGrpSpPr>
          <p:cNvPr id="79" name="Google Shape;79;p18"/>
          <p:cNvGrpSpPr/>
          <p:nvPr/>
        </p:nvGrpSpPr>
        <p:grpSpPr>
          <a:xfrm>
            <a:off x="5899648" y="2492067"/>
            <a:ext cx="3816068" cy="2966061"/>
            <a:chOff x="4957747" y="2368314"/>
            <a:chExt cx="3816068" cy="2966061"/>
          </a:xfrm>
        </p:grpSpPr>
        <p:sp>
          <p:nvSpPr>
            <p:cNvPr id="80" name="Google Shape;80;p18"/>
            <p:cNvSpPr/>
            <p:nvPr/>
          </p:nvSpPr>
          <p:spPr>
            <a:xfrm rot="5400000">
              <a:off x="6974929" y="3535489"/>
              <a:ext cx="1896420" cy="1701352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 rot="5400000">
              <a:off x="5482811" y="3601825"/>
              <a:ext cx="1494532" cy="134079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 rot="5400000">
              <a:off x="6670671" y="2445078"/>
              <a:ext cx="1492584" cy="1339056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 rot="5400000">
              <a:off x="4907434" y="4091362"/>
              <a:ext cx="978425" cy="87780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C4E251F0-C228-D795-DE2A-EC83DDCBD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00" y="855953"/>
            <a:ext cx="3376617" cy="2532463"/>
          </a:xfrm>
          <a:prstGeom prst="rect">
            <a:avLst/>
          </a:prstGeom>
        </p:spPr>
      </p:pic>
      <p:sp>
        <p:nvSpPr>
          <p:cNvPr id="17" name="Google Shape;119;p19">
            <a:extLst>
              <a:ext uri="{FF2B5EF4-FFF2-40B4-BE49-F238E27FC236}">
                <a16:creationId xmlns:a16="http://schemas.microsoft.com/office/drawing/2014/main" id="{6B9BE95F-1424-0B59-2AEA-AA293AA9C062}"/>
              </a:ext>
            </a:extLst>
          </p:cNvPr>
          <p:cNvSpPr txBox="1"/>
          <p:nvPr/>
        </p:nvSpPr>
        <p:spPr>
          <a:xfrm>
            <a:off x="2218789" y="3491369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Accuracy: </a:t>
            </a:r>
            <a:endParaRPr sz="18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8" name="Google Shape;120;p19">
            <a:extLst>
              <a:ext uri="{FF2B5EF4-FFF2-40B4-BE49-F238E27FC236}">
                <a16:creationId xmlns:a16="http://schemas.microsoft.com/office/drawing/2014/main" id="{19A2003A-9F78-0870-515B-EA4EC3D01108}"/>
              </a:ext>
            </a:extLst>
          </p:cNvPr>
          <p:cNvSpPr txBox="1"/>
          <p:nvPr/>
        </p:nvSpPr>
        <p:spPr>
          <a:xfrm>
            <a:off x="3126793" y="3469900"/>
            <a:ext cx="675441" cy="3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86%</a:t>
            </a: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" name="Google Shape;119;p19">
            <a:extLst>
              <a:ext uri="{FF2B5EF4-FFF2-40B4-BE49-F238E27FC236}">
                <a16:creationId xmlns:a16="http://schemas.microsoft.com/office/drawing/2014/main" id="{C5476A1E-B992-5B18-5C51-CEC1A97B362F}"/>
              </a:ext>
            </a:extLst>
          </p:cNvPr>
          <p:cNvSpPr txBox="1"/>
          <p:nvPr/>
        </p:nvSpPr>
        <p:spPr>
          <a:xfrm>
            <a:off x="2218789" y="3789256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Recall: </a:t>
            </a:r>
            <a:endParaRPr sz="18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0" name="Google Shape;120;p19">
            <a:extLst>
              <a:ext uri="{FF2B5EF4-FFF2-40B4-BE49-F238E27FC236}">
                <a16:creationId xmlns:a16="http://schemas.microsoft.com/office/drawing/2014/main" id="{CE2D5368-652B-D62F-78D2-D9D89E4211ED}"/>
              </a:ext>
            </a:extLst>
          </p:cNvPr>
          <p:cNvSpPr txBox="1"/>
          <p:nvPr/>
        </p:nvSpPr>
        <p:spPr>
          <a:xfrm>
            <a:off x="2888079" y="3753626"/>
            <a:ext cx="675441" cy="3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97%</a:t>
            </a: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" name="Google Shape;119;p19">
            <a:extLst>
              <a:ext uri="{FF2B5EF4-FFF2-40B4-BE49-F238E27FC236}">
                <a16:creationId xmlns:a16="http://schemas.microsoft.com/office/drawing/2014/main" id="{5BE7C798-7767-BE60-9454-A72E718C6946}"/>
              </a:ext>
            </a:extLst>
          </p:cNvPr>
          <p:cNvSpPr txBox="1"/>
          <p:nvPr/>
        </p:nvSpPr>
        <p:spPr>
          <a:xfrm>
            <a:off x="2218789" y="4099212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Precision: </a:t>
            </a:r>
            <a:endParaRPr sz="18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2" name="Google Shape;120;p19">
            <a:extLst>
              <a:ext uri="{FF2B5EF4-FFF2-40B4-BE49-F238E27FC236}">
                <a16:creationId xmlns:a16="http://schemas.microsoft.com/office/drawing/2014/main" id="{40730234-7041-2D44-34D7-41D1E95C7A52}"/>
              </a:ext>
            </a:extLst>
          </p:cNvPr>
          <p:cNvSpPr txBox="1"/>
          <p:nvPr/>
        </p:nvSpPr>
        <p:spPr>
          <a:xfrm>
            <a:off x="3126793" y="4077743"/>
            <a:ext cx="675441" cy="3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74%</a:t>
            </a: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3" name="Google Shape;119;p19">
            <a:extLst>
              <a:ext uri="{FF2B5EF4-FFF2-40B4-BE49-F238E27FC236}">
                <a16:creationId xmlns:a16="http://schemas.microsoft.com/office/drawing/2014/main" id="{046DB84D-83FF-1AAC-67AE-502DB6CDF0B8}"/>
              </a:ext>
            </a:extLst>
          </p:cNvPr>
          <p:cNvSpPr txBox="1"/>
          <p:nvPr/>
        </p:nvSpPr>
        <p:spPr>
          <a:xfrm>
            <a:off x="2218789" y="4418568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F1 Score: </a:t>
            </a:r>
            <a:endParaRPr sz="18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4" name="Google Shape;120;p19">
            <a:extLst>
              <a:ext uri="{FF2B5EF4-FFF2-40B4-BE49-F238E27FC236}">
                <a16:creationId xmlns:a16="http://schemas.microsoft.com/office/drawing/2014/main" id="{A4CA804A-5302-5081-7D09-87EDB8C205A1}"/>
              </a:ext>
            </a:extLst>
          </p:cNvPr>
          <p:cNvSpPr txBox="1"/>
          <p:nvPr/>
        </p:nvSpPr>
        <p:spPr>
          <a:xfrm>
            <a:off x="3009029" y="4397099"/>
            <a:ext cx="602119" cy="3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84%</a:t>
            </a: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C6ED7F0C-0214-DF90-23CC-3ADCF6B8E3B4}"/>
              </a:ext>
            </a:extLst>
          </p:cNvPr>
          <p:cNvGrpSpPr/>
          <p:nvPr/>
        </p:nvGrpSpPr>
        <p:grpSpPr>
          <a:xfrm>
            <a:off x="943967" y="1722150"/>
            <a:ext cx="4076291" cy="1699200"/>
            <a:chOff x="804811" y="1157288"/>
            <a:chExt cx="4076291" cy="1699200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1B50F8C9-AD9F-A758-BA10-9CFDE45EB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1902" y="1157288"/>
              <a:ext cx="1699200" cy="1699200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DAA0948-3DBF-32A4-82A1-C8E18CF9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4811" y="1157288"/>
              <a:ext cx="1699200" cy="1699200"/>
            </a:xfrm>
            <a:prstGeom prst="rect">
              <a:avLst/>
            </a:prstGeom>
          </p:spPr>
        </p:pic>
      </p:grpSp>
      <p:sp>
        <p:nvSpPr>
          <p:cNvPr id="13" name="Titolo 2">
            <a:extLst>
              <a:ext uri="{FF2B5EF4-FFF2-40B4-BE49-F238E27FC236}">
                <a16:creationId xmlns:a16="http://schemas.microsoft.com/office/drawing/2014/main" id="{0A84C0CD-9EBB-852E-8C84-72947DDD83D5}"/>
              </a:ext>
            </a:extLst>
          </p:cNvPr>
          <p:cNvSpPr txBox="1">
            <a:spLocks/>
          </p:cNvSpPr>
          <p:nvPr/>
        </p:nvSpPr>
        <p:spPr>
          <a:xfrm>
            <a:off x="457200" y="410400"/>
            <a:ext cx="504982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quada One"/>
              <a:buNone/>
              <a:defRPr sz="2400" b="1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it-IT"/>
              <a:t>La qualità delle immagini è insufficiente?</a:t>
            </a: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5905011-7BEE-424D-AC5A-A562F2CA8972}"/>
              </a:ext>
            </a:extLst>
          </p:cNvPr>
          <p:cNvGrpSpPr/>
          <p:nvPr/>
        </p:nvGrpSpPr>
        <p:grpSpPr>
          <a:xfrm>
            <a:off x="6033925" y="170103"/>
            <a:ext cx="1032164" cy="1053294"/>
            <a:chOff x="5705312" y="226637"/>
            <a:chExt cx="1032164" cy="1053294"/>
          </a:xfrm>
        </p:grpSpPr>
        <p:sp>
          <p:nvSpPr>
            <p:cNvPr id="15" name="Google Shape;813;p33">
              <a:extLst>
                <a:ext uri="{FF2B5EF4-FFF2-40B4-BE49-F238E27FC236}">
                  <a16:creationId xmlns:a16="http://schemas.microsoft.com/office/drawing/2014/main" id="{ACE0925B-030F-D6EF-3395-CFA79C6789F5}"/>
                </a:ext>
              </a:extLst>
            </p:cNvPr>
            <p:cNvSpPr/>
            <p:nvPr/>
          </p:nvSpPr>
          <p:spPr>
            <a:xfrm rot="-5400000">
              <a:off x="5687353" y="287878"/>
              <a:ext cx="1053294" cy="930812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magine 15" descr="Immagine che contiene scuro&#10;&#10;Descrizione generata automaticamente">
              <a:extLst>
                <a:ext uri="{FF2B5EF4-FFF2-40B4-BE49-F238E27FC236}">
                  <a16:creationId xmlns:a16="http://schemas.microsoft.com/office/drawing/2014/main" id="{DCB3DE57-B02E-E442-B5E0-9775E90B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5312" y="319506"/>
              <a:ext cx="1032164" cy="74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923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CF97775-A797-F2E7-EF59-8925903D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400"/>
            <a:ext cx="5049826" cy="572700"/>
          </a:xfrm>
        </p:spPr>
        <p:txBody>
          <a:bodyPr/>
          <a:lstStyle/>
          <a:p>
            <a:pPr algn="l"/>
            <a:r>
              <a:rPr lang="it-IT" dirty="0"/>
              <a:t>La qualità delle immagini è insufficiente?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7CD0D932-B795-3853-36D2-7861B070309E}"/>
              </a:ext>
            </a:extLst>
          </p:cNvPr>
          <p:cNvGrpSpPr/>
          <p:nvPr/>
        </p:nvGrpSpPr>
        <p:grpSpPr>
          <a:xfrm>
            <a:off x="6033925" y="170103"/>
            <a:ext cx="1032164" cy="1053294"/>
            <a:chOff x="5705312" y="226637"/>
            <a:chExt cx="1032164" cy="1053294"/>
          </a:xfrm>
        </p:grpSpPr>
        <p:sp>
          <p:nvSpPr>
            <p:cNvPr id="44" name="Google Shape;813;p33">
              <a:extLst>
                <a:ext uri="{FF2B5EF4-FFF2-40B4-BE49-F238E27FC236}">
                  <a16:creationId xmlns:a16="http://schemas.microsoft.com/office/drawing/2014/main" id="{41B63705-4BC7-08DF-9CE6-E29C6C3176A2}"/>
                </a:ext>
              </a:extLst>
            </p:cNvPr>
            <p:cNvSpPr/>
            <p:nvPr/>
          </p:nvSpPr>
          <p:spPr>
            <a:xfrm rot="-5400000">
              <a:off x="5687353" y="287878"/>
              <a:ext cx="1053294" cy="930812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" name="Immagine 4" descr="Immagine che contiene scuro&#10;&#10;Descrizione generata automaticamente">
              <a:extLst>
                <a:ext uri="{FF2B5EF4-FFF2-40B4-BE49-F238E27FC236}">
                  <a16:creationId xmlns:a16="http://schemas.microsoft.com/office/drawing/2014/main" id="{E097033B-5090-91F2-627D-19A7B848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312" y="319506"/>
              <a:ext cx="1032164" cy="740578"/>
            </a:xfrm>
            <a:prstGeom prst="rect">
              <a:avLst/>
            </a:prstGeom>
          </p:spPr>
        </p:pic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82FAEFE5-00F3-006C-30FF-612B03B4D1B7}"/>
              </a:ext>
            </a:extLst>
          </p:cNvPr>
          <p:cNvGrpSpPr/>
          <p:nvPr/>
        </p:nvGrpSpPr>
        <p:grpSpPr>
          <a:xfrm>
            <a:off x="936969" y="1223397"/>
            <a:ext cx="6510757" cy="2892366"/>
            <a:chOff x="936969" y="1223397"/>
            <a:chExt cx="6510757" cy="2892366"/>
          </a:xfrm>
        </p:grpSpPr>
        <p:pic>
          <p:nvPicPr>
            <p:cNvPr id="48" name="Immagine 47">
              <a:extLst>
                <a:ext uri="{FF2B5EF4-FFF2-40B4-BE49-F238E27FC236}">
                  <a16:creationId xmlns:a16="http://schemas.microsoft.com/office/drawing/2014/main" id="{9747E427-E580-4777-1443-32754BB28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6969" y="1223397"/>
              <a:ext cx="3856488" cy="2892366"/>
            </a:xfrm>
            <a:prstGeom prst="rect">
              <a:avLst/>
            </a:prstGeom>
          </p:spPr>
        </p:pic>
        <p:sp>
          <p:nvSpPr>
            <p:cNvPr id="49" name="Google Shape;119;p19">
              <a:extLst>
                <a:ext uri="{FF2B5EF4-FFF2-40B4-BE49-F238E27FC236}">
                  <a16:creationId xmlns:a16="http://schemas.microsoft.com/office/drawing/2014/main" id="{ADBF8B48-E0E5-6694-C7F5-4DDB928C2A5A}"/>
                </a:ext>
              </a:extLst>
            </p:cNvPr>
            <p:cNvSpPr txBox="1"/>
            <p:nvPr/>
          </p:nvSpPr>
          <p:spPr>
            <a:xfrm>
              <a:off x="5507026" y="2103370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50" name="Google Shape;120;p19">
              <a:extLst>
                <a:ext uri="{FF2B5EF4-FFF2-40B4-BE49-F238E27FC236}">
                  <a16:creationId xmlns:a16="http://schemas.microsoft.com/office/drawing/2014/main" id="{42CCEE1B-C894-B3FA-2CE1-C0D978171D26}"/>
                </a:ext>
              </a:extLst>
            </p:cNvPr>
            <p:cNvSpPr txBox="1"/>
            <p:nvPr/>
          </p:nvSpPr>
          <p:spPr>
            <a:xfrm>
              <a:off x="6415030" y="2081901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78%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1" name="Google Shape;119;p19">
              <a:extLst>
                <a:ext uri="{FF2B5EF4-FFF2-40B4-BE49-F238E27FC236}">
                  <a16:creationId xmlns:a16="http://schemas.microsoft.com/office/drawing/2014/main" id="{6D41BD77-1642-2F63-E261-5EB188B41841}"/>
                </a:ext>
              </a:extLst>
            </p:cNvPr>
            <p:cNvSpPr txBox="1"/>
            <p:nvPr/>
          </p:nvSpPr>
          <p:spPr>
            <a:xfrm>
              <a:off x="5507026" y="240125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52" name="Google Shape;120;p19">
              <a:extLst>
                <a:ext uri="{FF2B5EF4-FFF2-40B4-BE49-F238E27FC236}">
                  <a16:creationId xmlns:a16="http://schemas.microsoft.com/office/drawing/2014/main" id="{BAFF67C4-CF9B-7492-4562-33A78C1DD71C}"/>
                </a:ext>
              </a:extLst>
            </p:cNvPr>
            <p:cNvSpPr txBox="1"/>
            <p:nvPr/>
          </p:nvSpPr>
          <p:spPr>
            <a:xfrm>
              <a:off x="6176316" y="2365627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100%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3" name="Google Shape;119;p19">
              <a:extLst>
                <a:ext uri="{FF2B5EF4-FFF2-40B4-BE49-F238E27FC236}">
                  <a16:creationId xmlns:a16="http://schemas.microsoft.com/office/drawing/2014/main" id="{BC4092B3-BA84-6641-E974-ABB91F8B94BA}"/>
                </a:ext>
              </a:extLst>
            </p:cNvPr>
            <p:cNvSpPr txBox="1"/>
            <p:nvPr/>
          </p:nvSpPr>
          <p:spPr>
            <a:xfrm>
              <a:off x="5507026" y="2711213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54" name="Google Shape;120;p19">
              <a:extLst>
                <a:ext uri="{FF2B5EF4-FFF2-40B4-BE49-F238E27FC236}">
                  <a16:creationId xmlns:a16="http://schemas.microsoft.com/office/drawing/2014/main" id="{79C846E6-EFDD-7451-6571-C2F5A330ADA8}"/>
                </a:ext>
              </a:extLst>
            </p:cNvPr>
            <p:cNvSpPr txBox="1"/>
            <p:nvPr/>
          </p:nvSpPr>
          <p:spPr>
            <a:xfrm>
              <a:off x="6415030" y="2689744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55%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5" name="Google Shape;119;p19">
              <a:extLst>
                <a:ext uri="{FF2B5EF4-FFF2-40B4-BE49-F238E27FC236}">
                  <a16:creationId xmlns:a16="http://schemas.microsoft.com/office/drawing/2014/main" id="{34D90075-F6A0-5833-BEDE-462DAB0B8C5A}"/>
                </a:ext>
              </a:extLst>
            </p:cNvPr>
            <p:cNvSpPr txBox="1"/>
            <p:nvPr/>
          </p:nvSpPr>
          <p:spPr>
            <a:xfrm>
              <a:off x="5507026" y="303056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56" name="Google Shape;120;p19">
              <a:extLst>
                <a:ext uri="{FF2B5EF4-FFF2-40B4-BE49-F238E27FC236}">
                  <a16:creationId xmlns:a16="http://schemas.microsoft.com/office/drawing/2014/main" id="{915EBA46-CF0A-7748-8180-9DBE9297933F}"/>
                </a:ext>
              </a:extLst>
            </p:cNvPr>
            <p:cNvSpPr txBox="1"/>
            <p:nvPr/>
          </p:nvSpPr>
          <p:spPr>
            <a:xfrm>
              <a:off x="6297266" y="3009100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71%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CF97775-A797-F2E7-EF59-8925903D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400"/>
            <a:ext cx="5049826" cy="572700"/>
          </a:xfrm>
        </p:spPr>
        <p:txBody>
          <a:bodyPr/>
          <a:lstStyle/>
          <a:p>
            <a:pPr algn="l"/>
            <a:r>
              <a:rPr lang="it-IT" dirty="0"/>
              <a:t>La mascherina incide troppo sul risultato?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3B2AA4C-2352-CD0A-0B5E-F0936CFDBB0F}"/>
              </a:ext>
            </a:extLst>
          </p:cNvPr>
          <p:cNvGrpSpPr/>
          <p:nvPr/>
        </p:nvGrpSpPr>
        <p:grpSpPr>
          <a:xfrm>
            <a:off x="6077207" y="170102"/>
            <a:ext cx="923668" cy="987185"/>
            <a:chOff x="6077207" y="170102"/>
            <a:chExt cx="923668" cy="987185"/>
          </a:xfrm>
        </p:grpSpPr>
        <p:sp>
          <p:nvSpPr>
            <p:cNvPr id="44" name="Google Shape;813;p33">
              <a:extLst>
                <a:ext uri="{FF2B5EF4-FFF2-40B4-BE49-F238E27FC236}">
                  <a16:creationId xmlns:a16="http://schemas.microsoft.com/office/drawing/2014/main" id="{41B63705-4BC7-08DF-9CE6-E29C6C3176A2}"/>
                </a:ext>
              </a:extLst>
            </p:cNvPr>
            <p:cNvSpPr/>
            <p:nvPr/>
          </p:nvSpPr>
          <p:spPr>
            <a:xfrm rot="16200000">
              <a:off x="6045448" y="201861"/>
              <a:ext cx="987185" cy="923668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FD76684-BB60-BE8F-5728-B494455A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903" y="349844"/>
              <a:ext cx="585502" cy="585502"/>
            </a:xfrm>
            <a:prstGeom prst="rect">
              <a:avLst/>
            </a:prstGeom>
            <a:noFill/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446666BC-8A88-E5B3-9523-E08EED5A8F93}"/>
              </a:ext>
            </a:extLst>
          </p:cNvPr>
          <p:cNvGrpSpPr/>
          <p:nvPr/>
        </p:nvGrpSpPr>
        <p:grpSpPr>
          <a:xfrm>
            <a:off x="812564" y="1682702"/>
            <a:ext cx="4339097" cy="1314880"/>
            <a:chOff x="806599" y="1380194"/>
            <a:chExt cx="4339097" cy="1314880"/>
          </a:xfrm>
        </p:grpSpPr>
        <p:pic>
          <p:nvPicPr>
            <p:cNvPr id="6" name="Immagine 5" descr="Immagine che contiene occhiali, persona, indossando, donna&#10;&#10;Descrizione generata automaticamente">
              <a:extLst>
                <a:ext uri="{FF2B5EF4-FFF2-40B4-BE49-F238E27FC236}">
                  <a16:creationId xmlns:a16="http://schemas.microsoft.com/office/drawing/2014/main" id="{958B3A79-49A6-A498-230B-9BD16C1F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6599" y="1380194"/>
              <a:ext cx="1850280" cy="1314880"/>
            </a:xfrm>
            <a:prstGeom prst="rect">
              <a:avLst/>
            </a:prstGeom>
          </p:spPr>
        </p:pic>
        <p:pic>
          <p:nvPicPr>
            <p:cNvPr id="8" name="Immagine 7" descr="Immagine che contiene persona, occhiali, donna, interni&#10;&#10;Descrizione generata automaticamente">
              <a:extLst>
                <a:ext uri="{FF2B5EF4-FFF2-40B4-BE49-F238E27FC236}">
                  <a16:creationId xmlns:a16="http://schemas.microsoft.com/office/drawing/2014/main" id="{C4222623-7058-424C-C1CB-A78468F69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5416" y="1380194"/>
              <a:ext cx="1850280" cy="1314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88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CF97775-A797-F2E7-EF59-8925903D3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0400"/>
            <a:ext cx="5049826" cy="572700"/>
          </a:xfrm>
        </p:spPr>
        <p:txBody>
          <a:bodyPr/>
          <a:lstStyle/>
          <a:p>
            <a:pPr algn="l"/>
            <a:r>
              <a:rPr lang="it-IT" dirty="0"/>
              <a:t>La mascherina incide troppo sul risultato?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012014D7-87F5-D24D-4297-73A086F8387F}"/>
              </a:ext>
            </a:extLst>
          </p:cNvPr>
          <p:cNvGrpSpPr/>
          <p:nvPr/>
        </p:nvGrpSpPr>
        <p:grpSpPr>
          <a:xfrm>
            <a:off x="6077207" y="170102"/>
            <a:ext cx="923668" cy="987185"/>
            <a:chOff x="6077207" y="170102"/>
            <a:chExt cx="923668" cy="987185"/>
          </a:xfrm>
        </p:grpSpPr>
        <p:sp>
          <p:nvSpPr>
            <p:cNvPr id="44" name="Google Shape;813;p33">
              <a:extLst>
                <a:ext uri="{FF2B5EF4-FFF2-40B4-BE49-F238E27FC236}">
                  <a16:creationId xmlns:a16="http://schemas.microsoft.com/office/drawing/2014/main" id="{41B63705-4BC7-08DF-9CE6-E29C6C3176A2}"/>
                </a:ext>
              </a:extLst>
            </p:cNvPr>
            <p:cNvSpPr/>
            <p:nvPr/>
          </p:nvSpPr>
          <p:spPr>
            <a:xfrm rot="16200000">
              <a:off x="6045448" y="201861"/>
              <a:ext cx="987185" cy="923668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FD76684-BB60-BE8F-5728-B494455AC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1903" y="349844"/>
              <a:ext cx="585502" cy="585502"/>
            </a:xfrm>
            <a:prstGeom prst="rect">
              <a:avLst/>
            </a:prstGeom>
            <a:noFill/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8AE6B66F-7177-2E1D-F34C-5E46CBA13061}"/>
              </a:ext>
            </a:extLst>
          </p:cNvPr>
          <p:cNvGrpSpPr/>
          <p:nvPr/>
        </p:nvGrpSpPr>
        <p:grpSpPr>
          <a:xfrm>
            <a:off x="936969" y="1223397"/>
            <a:ext cx="6570736" cy="2892366"/>
            <a:chOff x="936969" y="1223397"/>
            <a:chExt cx="6570736" cy="2892366"/>
          </a:xfrm>
        </p:grpSpPr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2C16DAE4-620C-D2CF-DED0-E64D20EC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6969" y="1223397"/>
              <a:ext cx="3856488" cy="2892366"/>
            </a:xfrm>
            <a:prstGeom prst="rect">
              <a:avLst/>
            </a:prstGeom>
          </p:spPr>
        </p:pic>
        <p:sp>
          <p:nvSpPr>
            <p:cNvPr id="33" name="Google Shape;119;p19">
              <a:extLst>
                <a:ext uri="{FF2B5EF4-FFF2-40B4-BE49-F238E27FC236}">
                  <a16:creationId xmlns:a16="http://schemas.microsoft.com/office/drawing/2014/main" id="{AEB129D4-CBA8-4F56-2126-8A53D55AB8D9}"/>
                </a:ext>
              </a:extLst>
            </p:cNvPr>
            <p:cNvSpPr txBox="1"/>
            <p:nvPr/>
          </p:nvSpPr>
          <p:spPr>
            <a:xfrm>
              <a:off x="5567005" y="2013204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4" name="Google Shape;120;p19">
              <a:extLst>
                <a:ext uri="{FF2B5EF4-FFF2-40B4-BE49-F238E27FC236}">
                  <a16:creationId xmlns:a16="http://schemas.microsoft.com/office/drawing/2014/main" id="{0B32890F-520B-F034-A67B-25123C0428D7}"/>
                </a:ext>
              </a:extLst>
            </p:cNvPr>
            <p:cNvSpPr txBox="1"/>
            <p:nvPr/>
          </p:nvSpPr>
          <p:spPr>
            <a:xfrm>
              <a:off x="6475009" y="1991735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94%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5" name="Google Shape;119;p19">
              <a:extLst>
                <a:ext uri="{FF2B5EF4-FFF2-40B4-BE49-F238E27FC236}">
                  <a16:creationId xmlns:a16="http://schemas.microsoft.com/office/drawing/2014/main" id="{ECD2D446-578B-D17F-DC7D-E4027F7DF8B0}"/>
                </a:ext>
              </a:extLst>
            </p:cNvPr>
            <p:cNvSpPr txBox="1"/>
            <p:nvPr/>
          </p:nvSpPr>
          <p:spPr>
            <a:xfrm>
              <a:off x="5567005" y="2311091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6" name="Google Shape;120;p19">
              <a:extLst>
                <a:ext uri="{FF2B5EF4-FFF2-40B4-BE49-F238E27FC236}">
                  <a16:creationId xmlns:a16="http://schemas.microsoft.com/office/drawing/2014/main" id="{07D592A3-30C0-35CF-2E61-16A453AE654D}"/>
                </a:ext>
              </a:extLst>
            </p:cNvPr>
            <p:cNvSpPr txBox="1"/>
            <p:nvPr/>
          </p:nvSpPr>
          <p:spPr>
            <a:xfrm>
              <a:off x="6236295" y="2275461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93%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7" name="Google Shape;119;p19">
              <a:extLst>
                <a:ext uri="{FF2B5EF4-FFF2-40B4-BE49-F238E27FC236}">
                  <a16:creationId xmlns:a16="http://schemas.microsoft.com/office/drawing/2014/main" id="{832FE63E-CC06-0CA1-23E5-878D82F65E15}"/>
                </a:ext>
              </a:extLst>
            </p:cNvPr>
            <p:cNvSpPr txBox="1"/>
            <p:nvPr/>
          </p:nvSpPr>
          <p:spPr>
            <a:xfrm>
              <a:off x="5567005" y="262104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8" name="Google Shape;120;p19">
              <a:extLst>
                <a:ext uri="{FF2B5EF4-FFF2-40B4-BE49-F238E27FC236}">
                  <a16:creationId xmlns:a16="http://schemas.microsoft.com/office/drawing/2014/main" id="{715D8B56-27C1-BA7C-D8E4-8B014EAA58C2}"/>
                </a:ext>
              </a:extLst>
            </p:cNvPr>
            <p:cNvSpPr txBox="1"/>
            <p:nvPr/>
          </p:nvSpPr>
          <p:spPr>
            <a:xfrm>
              <a:off x="6475009" y="2599578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95%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39" name="Google Shape;119;p19">
              <a:extLst>
                <a:ext uri="{FF2B5EF4-FFF2-40B4-BE49-F238E27FC236}">
                  <a16:creationId xmlns:a16="http://schemas.microsoft.com/office/drawing/2014/main" id="{7B7F0CC4-A79D-4D62-9E59-38D6AF80B670}"/>
                </a:ext>
              </a:extLst>
            </p:cNvPr>
            <p:cNvSpPr txBox="1"/>
            <p:nvPr/>
          </p:nvSpPr>
          <p:spPr>
            <a:xfrm>
              <a:off x="5567005" y="2940403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0" name="Google Shape;120;p19">
              <a:extLst>
                <a:ext uri="{FF2B5EF4-FFF2-40B4-BE49-F238E27FC236}">
                  <a16:creationId xmlns:a16="http://schemas.microsoft.com/office/drawing/2014/main" id="{1EEB187B-F0BB-29D8-946D-388038143B10}"/>
                </a:ext>
              </a:extLst>
            </p:cNvPr>
            <p:cNvSpPr txBox="1"/>
            <p:nvPr/>
          </p:nvSpPr>
          <p:spPr>
            <a:xfrm>
              <a:off x="6357245" y="2918934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94%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8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0DE0C787-F58B-CD9B-E689-001A60F31C23}"/>
              </a:ext>
            </a:extLst>
          </p:cNvPr>
          <p:cNvGrpSpPr/>
          <p:nvPr/>
        </p:nvGrpSpPr>
        <p:grpSpPr>
          <a:xfrm>
            <a:off x="916343" y="1288903"/>
            <a:ext cx="6570736" cy="2870652"/>
            <a:chOff x="916343" y="1288903"/>
            <a:chExt cx="6570736" cy="2870652"/>
          </a:xfrm>
        </p:grpSpPr>
        <p:sp>
          <p:nvSpPr>
            <p:cNvPr id="33" name="Google Shape;119;p19">
              <a:extLst>
                <a:ext uri="{FF2B5EF4-FFF2-40B4-BE49-F238E27FC236}">
                  <a16:creationId xmlns:a16="http://schemas.microsoft.com/office/drawing/2014/main" id="{AEB129D4-CBA8-4F56-2126-8A53D55AB8D9}"/>
                </a:ext>
              </a:extLst>
            </p:cNvPr>
            <p:cNvSpPr txBox="1"/>
            <p:nvPr/>
          </p:nvSpPr>
          <p:spPr>
            <a:xfrm>
              <a:off x="5546379" y="2078710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5" name="Google Shape;119;p19">
              <a:extLst>
                <a:ext uri="{FF2B5EF4-FFF2-40B4-BE49-F238E27FC236}">
                  <a16:creationId xmlns:a16="http://schemas.microsoft.com/office/drawing/2014/main" id="{ECD2D446-578B-D17F-DC7D-E4027F7DF8B0}"/>
                </a:ext>
              </a:extLst>
            </p:cNvPr>
            <p:cNvSpPr txBox="1"/>
            <p:nvPr/>
          </p:nvSpPr>
          <p:spPr>
            <a:xfrm>
              <a:off x="5546379" y="237659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7" name="Google Shape;119;p19">
              <a:extLst>
                <a:ext uri="{FF2B5EF4-FFF2-40B4-BE49-F238E27FC236}">
                  <a16:creationId xmlns:a16="http://schemas.microsoft.com/office/drawing/2014/main" id="{832FE63E-CC06-0CA1-23E5-878D82F65E15}"/>
                </a:ext>
              </a:extLst>
            </p:cNvPr>
            <p:cNvSpPr txBox="1"/>
            <p:nvPr/>
          </p:nvSpPr>
          <p:spPr>
            <a:xfrm>
              <a:off x="5546379" y="2686553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9" name="Google Shape;119;p19">
              <a:extLst>
                <a:ext uri="{FF2B5EF4-FFF2-40B4-BE49-F238E27FC236}">
                  <a16:creationId xmlns:a16="http://schemas.microsoft.com/office/drawing/2014/main" id="{7B7F0CC4-A79D-4D62-9E59-38D6AF80B670}"/>
                </a:ext>
              </a:extLst>
            </p:cNvPr>
            <p:cNvSpPr txBox="1"/>
            <p:nvPr/>
          </p:nvSpPr>
          <p:spPr>
            <a:xfrm>
              <a:off x="5546379" y="300590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10D157CB-8BE8-0476-8C66-260742335D6C}"/>
                </a:ext>
              </a:extLst>
            </p:cNvPr>
            <p:cNvGrpSpPr/>
            <p:nvPr/>
          </p:nvGrpSpPr>
          <p:grpSpPr>
            <a:xfrm>
              <a:off x="916343" y="1288903"/>
              <a:ext cx="6213481" cy="2870652"/>
              <a:chOff x="916343" y="1288903"/>
              <a:chExt cx="6213481" cy="2870652"/>
            </a:xfrm>
          </p:grpSpPr>
          <p:sp>
            <p:nvSpPr>
              <p:cNvPr id="34" name="Google Shape;120;p19">
                <a:extLst>
                  <a:ext uri="{FF2B5EF4-FFF2-40B4-BE49-F238E27FC236}">
                    <a16:creationId xmlns:a16="http://schemas.microsoft.com/office/drawing/2014/main" id="{0B32890F-520B-F034-A67B-25123C0428D7}"/>
                  </a:ext>
                </a:extLst>
              </p:cNvPr>
              <p:cNvSpPr txBox="1"/>
              <p:nvPr/>
            </p:nvSpPr>
            <p:spPr>
              <a:xfrm>
                <a:off x="6454383" y="2057241"/>
                <a:ext cx="675441" cy="331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94%</a:t>
                </a: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6" name="Google Shape;120;p19">
                <a:extLst>
                  <a:ext uri="{FF2B5EF4-FFF2-40B4-BE49-F238E27FC236}">
                    <a16:creationId xmlns:a16="http://schemas.microsoft.com/office/drawing/2014/main" id="{07D592A3-30C0-35CF-2E61-16A453AE654D}"/>
                  </a:ext>
                </a:extLst>
              </p:cNvPr>
              <p:cNvSpPr txBox="1"/>
              <p:nvPr/>
            </p:nvSpPr>
            <p:spPr>
              <a:xfrm>
                <a:off x="6215669" y="2340967"/>
                <a:ext cx="675441" cy="331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91%</a:t>
                </a: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38" name="Google Shape;120;p19">
                <a:extLst>
                  <a:ext uri="{FF2B5EF4-FFF2-40B4-BE49-F238E27FC236}">
                    <a16:creationId xmlns:a16="http://schemas.microsoft.com/office/drawing/2014/main" id="{715D8B56-27C1-BA7C-D8E4-8B014EAA58C2}"/>
                  </a:ext>
                </a:extLst>
              </p:cNvPr>
              <p:cNvSpPr txBox="1"/>
              <p:nvPr/>
            </p:nvSpPr>
            <p:spPr>
              <a:xfrm>
                <a:off x="6454383" y="2665084"/>
                <a:ext cx="675441" cy="331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97%</a:t>
                </a: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40" name="Google Shape;120;p19">
                <a:extLst>
                  <a:ext uri="{FF2B5EF4-FFF2-40B4-BE49-F238E27FC236}">
                    <a16:creationId xmlns:a16="http://schemas.microsoft.com/office/drawing/2014/main" id="{1EEB187B-F0BB-29D8-946D-388038143B10}"/>
                  </a:ext>
                </a:extLst>
              </p:cNvPr>
              <p:cNvSpPr txBox="1"/>
              <p:nvPr/>
            </p:nvSpPr>
            <p:spPr>
              <a:xfrm>
                <a:off x="6336619" y="2984440"/>
                <a:ext cx="602119" cy="331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it-IT"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94%</a:t>
                </a: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5B9EE727-A8E3-D425-C515-35C9E095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16343" y="1288903"/>
                <a:ext cx="3827536" cy="2870652"/>
              </a:xfrm>
              <a:prstGeom prst="rect">
                <a:avLst/>
              </a:prstGeom>
            </p:spPr>
          </p:pic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36D58C7A-21AA-FF8D-2E08-06B8B3BD8278}"/>
              </a:ext>
            </a:extLst>
          </p:cNvPr>
          <p:cNvGrpSpPr/>
          <p:nvPr/>
        </p:nvGrpSpPr>
        <p:grpSpPr>
          <a:xfrm>
            <a:off x="2060067" y="121975"/>
            <a:ext cx="3968772" cy="987186"/>
            <a:chOff x="2060067" y="121975"/>
            <a:chExt cx="3968772" cy="98718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3DC51C44-9682-DF17-5A85-0DA066CCF038}"/>
                </a:ext>
              </a:extLst>
            </p:cNvPr>
            <p:cNvGrpSpPr/>
            <p:nvPr/>
          </p:nvGrpSpPr>
          <p:grpSpPr>
            <a:xfrm>
              <a:off x="2060067" y="121975"/>
              <a:ext cx="3968772" cy="987186"/>
              <a:chOff x="2060067" y="121975"/>
              <a:chExt cx="3968772" cy="987186"/>
            </a:xfrm>
          </p:grpSpPr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1CC6AAF3-6730-E5E1-624C-CFD46DC65619}"/>
                  </a:ext>
                </a:extLst>
              </p:cNvPr>
              <p:cNvGrpSpPr/>
              <p:nvPr/>
            </p:nvGrpSpPr>
            <p:grpSpPr>
              <a:xfrm>
                <a:off x="5105171" y="121975"/>
                <a:ext cx="923668" cy="987185"/>
                <a:chOff x="6077207" y="170102"/>
                <a:chExt cx="923668" cy="987185"/>
              </a:xfrm>
            </p:grpSpPr>
            <p:sp>
              <p:nvSpPr>
                <p:cNvPr id="44" name="Google Shape;813;p33">
                  <a:extLst>
                    <a:ext uri="{FF2B5EF4-FFF2-40B4-BE49-F238E27FC236}">
                      <a16:creationId xmlns:a16="http://schemas.microsoft.com/office/drawing/2014/main" id="{41B63705-4BC7-08DF-9CE6-E29C6C3176A2}"/>
                    </a:ext>
                  </a:extLst>
                </p:cNvPr>
                <p:cNvSpPr/>
                <p:nvPr/>
              </p:nvSpPr>
              <p:spPr>
                <a:xfrm rot="16200000">
                  <a:off x="6045448" y="201861"/>
                  <a:ext cx="987185" cy="923668"/>
                </a:xfrm>
                <a:prstGeom prst="hexagon">
                  <a:avLst>
                    <a:gd name="adj" fmla="val 28729"/>
                    <a:gd name="vf" fmla="val 115470"/>
                  </a:avLst>
                </a:pr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  <a:alpha val="5843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4" name="Immagine 3">
                  <a:extLst>
                    <a:ext uri="{FF2B5EF4-FFF2-40B4-BE49-F238E27FC236}">
                      <a16:creationId xmlns:a16="http://schemas.microsoft.com/office/drawing/2014/main" id="{5FD76684-BB60-BE8F-5728-B494455ACC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51903" y="349844"/>
                  <a:ext cx="585502" cy="585502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8" name="Gruppo 17">
                <a:extLst>
                  <a:ext uri="{FF2B5EF4-FFF2-40B4-BE49-F238E27FC236}">
                    <a16:creationId xmlns:a16="http://schemas.microsoft.com/office/drawing/2014/main" id="{3D5702E4-B9A3-804D-F219-0ED037970AEF}"/>
                  </a:ext>
                </a:extLst>
              </p:cNvPr>
              <p:cNvGrpSpPr/>
              <p:nvPr/>
            </p:nvGrpSpPr>
            <p:grpSpPr>
              <a:xfrm>
                <a:off x="2060067" y="121975"/>
                <a:ext cx="1032164" cy="987186"/>
                <a:chOff x="5705312" y="226637"/>
                <a:chExt cx="1032164" cy="1053294"/>
              </a:xfrm>
            </p:grpSpPr>
            <p:sp>
              <p:nvSpPr>
                <p:cNvPr id="19" name="Google Shape;813;p33">
                  <a:extLst>
                    <a:ext uri="{FF2B5EF4-FFF2-40B4-BE49-F238E27FC236}">
                      <a16:creationId xmlns:a16="http://schemas.microsoft.com/office/drawing/2014/main" id="{25A30BB3-206B-89FA-0B24-4679675CA6A8}"/>
                    </a:ext>
                  </a:extLst>
                </p:cNvPr>
                <p:cNvSpPr/>
                <p:nvPr/>
              </p:nvSpPr>
              <p:spPr>
                <a:xfrm rot="16200000">
                  <a:off x="5687353" y="287878"/>
                  <a:ext cx="1053294" cy="930812"/>
                </a:xfrm>
                <a:prstGeom prst="hexagon">
                  <a:avLst>
                    <a:gd name="adj" fmla="val 28729"/>
                    <a:gd name="vf" fmla="val 115470"/>
                  </a:avLst>
                </a:pr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39215"/>
                        <a:alpha val="5843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20" name="Immagine 19" descr="Immagine che contiene scuro&#10;&#10;Descrizione generata automaticamente">
                  <a:extLst>
                    <a:ext uri="{FF2B5EF4-FFF2-40B4-BE49-F238E27FC236}">
                      <a16:creationId xmlns:a16="http://schemas.microsoft.com/office/drawing/2014/main" id="{8775E72F-71D1-E2EE-C724-739C358DC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5312" y="319506"/>
                  <a:ext cx="1032164" cy="7405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171A88AF-3A2F-4C46-3092-682DC738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7734" y="242536"/>
              <a:ext cx="703863" cy="703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3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8"/>
          <p:cNvSpPr txBox="1">
            <a:spLocks noGrp="1"/>
          </p:cNvSpPr>
          <p:nvPr>
            <p:ph type="title"/>
          </p:nvPr>
        </p:nvSpPr>
        <p:spPr>
          <a:xfrm>
            <a:off x="453173" y="5212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ESPERIMENTO 4</a:t>
            </a:r>
            <a:endParaRPr sz="24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AFAC7C25-BDAE-CF68-EC0E-EC9066617696}"/>
              </a:ext>
            </a:extLst>
          </p:cNvPr>
          <p:cNvGrpSpPr/>
          <p:nvPr/>
        </p:nvGrpSpPr>
        <p:grpSpPr>
          <a:xfrm>
            <a:off x="694847" y="870878"/>
            <a:ext cx="3267061" cy="3802292"/>
            <a:chOff x="694847" y="870878"/>
            <a:chExt cx="3267061" cy="3802292"/>
          </a:xfrm>
        </p:grpSpPr>
        <p:pic>
          <p:nvPicPr>
            <p:cNvPr id="37" name="Immagine 36" descr="Immagine che contiene persona, abbigliamento, maschera, occhiali&#10;&#10;Descrizione generata automaticamente">
              <a:extLst>
                <a:ext uri="{FF2B5EF4-FFF2-40B4-BE49-F238E27FC236}">
                  <a16:creationId xmlns:a16="http://schemas.microsoft.com/office/drawing/2014/main" id="{FDA15AC7-ACE5-7460-E76A-73A2A2FE2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2548" y="2959548"/>
              <a:ext cx="1359360" cy="1699200"/>
            </a:xfrm>
            <a:prstGeom prst="rect">
              <a:avLst/>
            </a:prstGeom>
          </p:spPr>
        </p:pic>
        <p:pic>
          <p:nvPicPr>
            <p:cNvPr id="3" name="Immagine 2" descr="Immagine che contiene abbigliamento, occhiali&#10;&#10;Descrizione generata automaticamente">
              <a:extLst>
                <a:ext uri="{FF2B5EF4-FFF2-40B4-BE49-F238E27FC236}">
                  <a16:creationId xmlns:a16="http://schemas.microsoft.com/office/drawing/2014/main" id="{B74C99F1-B6F0-4677-55AF-CEEAFF102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2548" y="870878"/>
              <a:ext cx="1359360" cy="1699200"/>
            </a:xfrm>
            <a:prstGeom prst="rect">
              <a:avLst/>
            </a:prstGeom>
          </p:spPr>
        </p:pic>
        <p:pic>
          <p:nvPicPr>
            <p:cNvPr id="5" name="Immagine 4" descr="Immagine che contiene persona&#10;&#10;Descrizione generata automaticamente">
              <a:extLst>
                <a:ext uri="{FF2B5EF4-FFF2-40B4-BE49-F238E27FC236}">
                  <a16:creationId xmlns:a16="http://schemas.microsoft.com/office/drawing/2014/main" id="{E5CBC6B0-86B1-E1E0-36B0-60DDB12F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023" y="870878"/>
              <a:ext cx="1359360" cy="1699200"/>
            </a:xfrm>
            <a:prstGeom prst="rect">
              <a:avLst/>
            </a:prstGeom>
          </p:spPr>
        </p:pic>
        <p:pic>
          <p:nvPicPr>
            <p:cNvPr id="21" name="Immagine 20" descr="Immagine che contiene persona&#10;&#10;Descrizione generata automaticamente">
              <a:extLst>
                <a:ext uri="{FF2B5EF4-FFF2-40B4-BE49-F238E27FC236}">
                  <a16:creationId xmlns:a16="http://schemas.microsoft.com/office/drawing/2014/main" id="{90558D5F-4E99-FE7D-C96F-1F413CFE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847" y="2973970"/>
              <a:ext cx="1359360" cy="1699200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6053104D-32CB-6BBE-C030-791818978F8C}"/>
              </a:ext>
            </a:extLst>
          </p:cNvPr>
          <p:cNvGrpSpPr/>
          <p:nvPr/>
        </p:nvGrpSpPr>
        <p:grpSpPr>
          <a:xfrm>
            <a:off x="5115855" y="862479"/>
            <a:ext cx="3403170" cy="3888290"/>
            <a:chOff x="5115855" y="862479"/>
            <a:chExt cx="3403170" cy="3888290"/>
          </a:xfrm>
        </p:grpSpPr>
        <p:sp>
          <p:nvSpPr>
            <p:cNvPr id="42" name="Google Shape;119;p19">
              <a:extLst>
                <a:ext uri="{FF2B5EF4-FFF2-40B4-BE49-F238E27FC236}">
                  <a16:creationId xmlns:a16="http://schemas.microsoft.com/office/drawing/2014/main" id="{7FC8508F-D95C-EE73-323B-74FF6A3E9804}"/>
                </a:ext>
              </a:extLst>
            </p:cNvPr>
            <p:cNvSpPr txBox="1"/>
            <p:nvPr/>
          </p:nvSpPr>
          <p:spPr>
            <a:xfrm>
              <a:off x="6148150" y="3474970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3" name="Google Shape;120;p19">
              <a:extLst>
                <a:ext uri="{FF2B5EF4-FFF2-40B4-BE49-F238E27FC236}">
                  <a16:creationId xmlns:a16="http://schemas.microsoft.com/office/drawing/2014/main" id="{1291BF22-8235-3745-7938-5B7D062404F0}"/>
                </a:ext>
              </a:extLst>
            </p:cNvPr>
            <p:cNvSpPr txBox="1"/>
            <p:nvPr/>
          </p:nvSpPr>
          <p:spPr>
            <a:xfrm>
              <a:off x="7056154" y="3453501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61.9%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4" name="Google Shape;119;p19">
              <a:extLst>
                <a:ext uri="{FF2B5EF4-FFF2-40B4-BE49-F238E27FC236}">
                  <a16:creationId xmlns:a16="http://schemas.microsoft.com/office/drawing/2014/main" id="{BE068C09-DA59-3E4E-6A0D-64FF3B6D0437}"/>
                </a:ext>
              </a:extLst>
            </p:cNvPr>
            <p:cNvSpPr txBox="1"/>
            <p:nvPr/>
          </p:nvSpPr>
          <p:spPr>
            <a:xfrm>
              <a:off x="6148150" y="377285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5" name="Google Shape;120;p19">
              <a:extLst>
                <a:ext uri="{FF2B5EF4-FFF2-40B4-BE49-F238E27FC236}">
                  <a16:creationId xmlns:a16="http://schemas.microsoft.com/office/drawing/2014/main" id="{7C5A3D93-AF86-CC46-3540-8AFFC20414FC}"/>
                </a:ext>
              </a:extLst>
            </p:cNvPr>
            <p:cNvSpPr txBox="1"/>
            <p:nvPr/>
          </p:nvSpPr>
          <p:spPr>
            <a:xfrm>
              <a:off x="6817440" y="3737227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100%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6" name="Google Shape;119;p19">
              <a:extLst>
                <a:ext uri="{FF2B5EF4-FFF2-40B4-BE49-F238E27FC236}">
                  <a16:creationId xmlns:a16="http://schemas.microsoft.com/office/drawing/2014/main" id="{8E7A5397-928C-2D33-253C-E9651BB9F9D7}"/>
                </a:ext>
              </a:extLst>
            </p:cNvPr>
            <p:cNvSpPr txBox="1"/>
            <p:nvPr/>
          </p:nvSpPr>
          <p:spPr>
            <a:xfrm>
              <a:off x="6148150" y="4082813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7" name="Google Shape;120;p19">
              <a:extLst>
                <a:ext uri="{FF2B5EF4-FFF2-40B4-BE49-F238E27FC236}">
                  <a16:creationId xmlns:a16="http://schemas.microsoft.com/office/drawing/2014/main" id="{58CD3D74-3313-785E-C160-A2203E373617}"/>
                </a:ext>
              </a:extLst>
            </p:cNvPr>
            <p:cNvSpPr txBox="1"/>
            <p:nvPr/>
          </p:nvSpPr>
          <p:spPr>
            <a:xfrm>
              <a:off x="7056154" y="4061344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23%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48" name="Google Shape;119;p19">
              <a:extLst>
                <a:ext uri="{FF2B5EF4-FFF2-40B4-BE49-F238E27FC236}">
                  <a16:creationId xmlns:a16="http://schemas.microsoft.com/office/drawing/2014/main" id="{7606040B-A006-54AC-6E8F-BD4994B82D17}"/>
                </a:ext>
              </a:extLst>
            </p:cNvPr>
            <p:cNvSpPr txBox="1"/>
            <p:nvPr/>
          </p:nvSpPr>
          <p:spPr>
            <a:xfrm>
              <a:off x="6148150" y="440216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9" name="Google Shape;120;p19">
              <a:extLst>
                <a:ext uri="{FF2B5EF4-FFF2-40B4-BE49-F238E27FC236}">
                  <a16:creationId xmlns:a16="http://schemas.microsoft.com/office/drawing/2014/main" id="{A01FCBD3-B44D-2A42-C69F-C526BD5554E3}"/>
                </a:ext>
              </a:extLst>
            </p:cNvPr>
            <p:cNvSpPr txBox="1"/>
            <p:nvPr/>
          </p:nvSpPr>
          <p:spPr>
            <a:xfrm>
              <a:off x="6938390" y="4380700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38%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8B40A49D-95FB-B736-BAD0-25E83DA8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5855" y="862479"/>
              <a:ext cx="3403170" cy="2552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781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21967" y="152125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dirty="0"/>
              <a:t>Treshold = 0.6</a:t>
            </a:r>
            <a:endParaRPr sz="3200" b="0" dirty="0"/>
          </a:p>
        </p:txBody>
      </p:sp>
      <p:grpSp>
        <p:nvGrpSpPr>
          <p:cNvPr id="79" name="Google Shape;79;p18"/>
          <p:cNvGrpSpPr/>
          <p:nvPr/>
        </p:nvGrpSpPr>
        <p:grpSpPr>
          <a:xfrm>
            <a:off x="5899648" y="2492067"/>
            <a:ext cx="3816068" cy="2966061"/>
            <a:chOff x="4957747" y="2368314"/>
            <a:chExt cx="3816068" cy="2966061"/>
          </a:xfrm>
        </p:grpSpPr>
        <p:sp>
          <p:nvSpPr>
            <p:cNvPr id="80" name="Google Shape;80;p18"/>
            <p:cNvSpPr/>
            <p:nvPr/>
          </p:nvSpPr>
          <p:spPr>
            <a:xfrm rot="5400000">
              <a:off x="6974929" y="3535489"/>
              <a:ext cx="1896420" cy="1701352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 rot="5400000">
              <a:off x="5482811" y="3601825"/>
              <a:ext cx="1494532" cy="134079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 rot="5400000">
              <a:off x="6670671" y="2445078"/>
              <a:ext cx="1492584" cy="1339056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 rot="5400000">
              <a:off x="4907434" y="4091362"/>
              <a:ext cx="978425" cy="87780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86AE3E7B-7D34-C570-ADA9-4EFEEE57FEC1}"/>
              </a:ext>
            </a:extLst>
          </p:cNvPr>
          <p:cNvGrpSpPr/>
          <p:nvPr/>
        </p:nvGrpSpPr>
        <p:grpSpPr>
          <a:xfrm>
            <a:off x="1320720" y="841865"/>
            <a:ext cx="3376617" cy="3925303"/>
            <a:chOff x="1320720" y="841865"/>
            <a:chExt cx="3376617" cy="3925303"/>
          </a:xfrm>
        </p:grpSpPr>
        <p:sp>
          <p:nvSpPr>
            <p:cNvPr id="17" name="Google Shape;119;p19">
              <a:extLst>
                <a:ext uri="{FF2B5EF4-FFF2-40B4-BE49-F238E27FC236}">
                  <a16:creationId xmlns:a16="http://schemas.microsoft.com/office/drawing/2014/main" id="{6B9BE95F-1424-0B59-2AEA-AA293AA9C062}"/>
                </a:ext>
              </a:extLst>
            </p:cNvPr>
            <p:cNvSpPr txBox="1"/>
            <p:nvPr/>
          </p:nvSpPr>
          <p:spPr>
            <a:xfrm>
              <a:off x="2218789" y="3491369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8" name="Google Shape;120;p19">
              <a:extLst>
                <a:ext uri="{FF2B5EF4-FFF2-40B4-BE49-F238E27FC236}">
                  <a16:creationId xmlns:a16="http://schemas.microsoft.com/office/drawing/2014/main" id="{19A2003A-9F78-0870-515B-EA4EC3D01108}"/>
                </a:ext>
              </a:extLst>
            </p:cNvPr>
            <p:cNvSpPr txBox="1"/>
            <p:nvPr/>
          </p:nvSpPr>
          <p:spPr>
            <a:xfrm>
              <a:off x="3126793" y="3469900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78%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9" name="Google Shape;119;p19">
              <a:extLst>
                <a:ext uri="{FF2B5EF4-FFF2-40B4-BE49-F238E27FC236}">
                  <a16:creationId xmlns:a16="http://schemas.microsoft.com/office/drawing/2014/main" id="{C5476A1E-B992-5B18-5C51-CEC1A97B362F}"/>
                </a:ext>
              </a:extLst>
            </p:cNvPr>
            <p:cNvSpPr txBox="1"/>
            <p:nvPr/>
          </p:nvSpPr>
          <p:spPr>
            <a:xfrm>
              <a:off x="2218789" y="3789256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0" name="Google Shape;120;p19">
              <a:extLst>
                <a:ext uri="{FF2B5EF4-FFF2-40B4-BE49-F238E27FC236}">
                  <a16:creationId xmlns:a16="http://schemas.microsoft.com/office/drawing/2014/main" id="{CE2D5368-652B-D62F-78D2-D9D89E4211ED}"/>
                </a:ext>
              </a:extLst>
            </p:cNvPr>
            <p:cNvSpPr txBox="1"/>
            <p:nvPr/>
          </p:nvSpPr>
          <p:spPr>
            <a:xfrm>
              <a:off x="2888079" y="3753626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96%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1" name="Google Shape;119;p19">
              <a:extLst>
                <a:ext uri="{FF2B5EF4-FFF2-40B4-BE49-F238E27FC236}">
                  <a16:creationId xmlns:a16="http://schemas.microsoft.com/office/drawing/2014/main" id="{5BE7C798-7767-BE60-9454-A72E718C6946}"/>
                </a:ext>
              </a:extLst>
            </p:cNvPr>
            <p:cNvSpPr txBox="1"/>
            <p:nvPr/>
          </p:nvSpPr>
          <p:spPr>
            <a:xfrm>
              <a:off x="2218789" y="4099212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2" name="Google Shape;120;p19">
              <a:extLst>
                <a:ext uri="{FF2B5EF4-FFF2-40B4-BE49-F238E27FC236}">
                  <a16:creationId xmlns:a16="http://schemas.microsoft.com/office/drawing/2014/main" id="{40730234-7041-2D44-34D7-41D1E95C7A52}"/>
                </a:ext>
              </a:extLst>
            </p:cNvPr>
            <p:cNvSpPr txBox="1"/>
            <p:nvPr/>
          </p:nvSpPr>
          <p:spPr>
            <a:xfrm>
              <a:off x="3126793" y="4077743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59%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3" name="Google Shape;119;p19">
              <a:extLst>
                <a:ext uri="{FF2B5EF4-FFF2-40B4-BE49-F238E27FC236}">
                  <a16:creationId xmlns:a16="http://schemas.microsoft.com/office/drawing/2014/main" id="{046DB84D-83FF-1AAC-67AE-502DB6CDF0B8}"/>
                </a:ext>
              </a:extLst>
            </p:cNvPr>
            <p:cNvSpPr txBox="1"/>
            <p:nvPr/>
          </p:nvSpPr>
          <p:spPr>
            <a:xfrm>
              <a:off x="2218789" y="4418568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4" name="Google Shape;120;p19">
              <a:extLst>
                <a:ext uri="{FF2B5EF4-FFF2-40B4-BE49-F238E27FC236}">
                  <a16:creationId xmlns:a16="http://schemas.microsoft.com/office/drawing/2014/main" id="{A4CA804A-5302-5081-7D09-87EDB8C205A1}"/>
                </a:ext>
              </a:extLst>
            </p:cNvPr>
            <p:cNvSpPr txBox="1"/>
            <p:nvPr/>
          </p:nvSpPr>
          <p:spPr>
            <a:xfrm>
              <a:off x="3009029" y="4397099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73%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5E556AA-2708-2888-0154-470776BD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20720" y="841865"/>
              <a:ext cx="3376617" cy="2532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82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o 26">
            <a:extLst>
              <a:ext uri="{FF2B5EF4-FFF2-40B4-BE49-F238E27FC236}">
                <a16:creationId xmlns:a16="http://schemas.microsoft.com/office/drawing/2014/main" id="{E468B7E5-C2AF-5F10-8D9E-F0201EDDFAAA}"/>
              </a:ext>
            </a:extLst>
          </p:cNvPr>
          <p:cNvGrpSpPr/>
          <p:nvPr/>
        </p:nvGrpSpPr>
        <p:grpSpPr>
          <a:xfrm>
            <a:off x="1799087" y="114418"/>
            <a:ext cx="950988" cy="941409"/>
            <a:chOff x="5705312" y="226637"/>
            <a:chExt cx="1032164" cy="1053294"/>
          </a:xfrm>
        </p:grpSpPr>
        <p:sp>
          <p:nvSpPr>
            <p:cNvPr id="28" name="Google Shape;813;p33">
              <a:extLst>
                <a:ext uri="{FF2B5EF4-FFF2-40B4-BE49-F238E27FC236}">
                  <a16:creationId xmlns:a16="http://schemas.microsoft.com/office/drawing/2014/main" id="{1D0A87CA-8337-79B2-A00F-0CB6606386FB}"/>
                </a:ext>
              </a:extLst>
            </p:cNvPr>
            <p:cNvSpPr/>
            <p:nvPr/>
          </p:nvSpPr>
          <p:spPr>
            <a:xfrm rot="-5400000">
              <a:off x="5687353" y="287878"/>
              <a:ext cx="1053294" cy="930812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Immagine 28" descr="Immagine che contiene scuro&#10;&#10;Descrizione generata automaticamente">
              <a:extLst>
                <a:ext uri="{FF2B5EF4-FFF2-40B4-BE49-F238E27FC236}">
                  <a16:creationId xmlns:a16="http://schemas.microsoft.com/office/drawing/2014/main" id="{3AA8AF9D-CBEC-755C-05B7-B09FE152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312" y="319506"/>
              <a:ext cx="1032164" cy="740578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B74321A1-7675-A8F2-FCA1-358D4C274E4A}"/>
              </a:ext>
            </a:extLst>
          </p:cNvPr>
          <p:cNvGrpSpPr/>
          <p:nvPr/>
        </p:nvGrpSpPr>
        <p:grpSpPr>
          <a:xfrm>
            <a:off x="634793" y="1179881"/>
            <a:ext cx="3279576" cy="3756950"/>
            <a:chOff x="634793" y="1179881"/>
            <a:chExt cx="3279576" cy="3756950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0DE0C787-F58B-CD9B-E689-001A60F31C23}"/>
                </a:ext>
              </a:extLst>
            </p:cNvPr>
            <p:cNvGrpSpPr/>
            <p:nvPr/>
          </p:nvGrpSpPr>
          <p:grpSpPr>
            <a:xfrm>
              <a:off x="1586270" y="3639563"/>
              <a:ext cx="1940700" cy="1297268"/>
              <a:chOff x="5546379" y="2057241"/>
              <a:chExt cx="1940700" cy="1297268"/>
            </a:xfrm>
          </p:grpSpPr>
          <p:sp>
            <p:nvSpPr>
              <p:cNvPr id="33" name="Google Shape;119;p19">
                <a:extLst>
                  <a:ext uri="{FF2B5EF4-FFF2-40B4-BE49-F238E27FC236}">
                    <a16:creationId xmlns:a16="http://schemas.microsoft.com/office/drawing/2014/main" id="{AEB129D4-CBA8-4F56-2126-8A53D55AB8D9}"/>
                  </a:ext>
                </a:extLst>
              </p:cNvPr>
              <p:cNvSpPr txBox="1"/>
              <p:nvPr/>
            </p:nvSpPr>
            <p:spPr>
              <a:xfrm>
                <a:off x="5546379" y="2078710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Accuracy: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35" name="Google Shape;119;p19">
                <a:extLst>
                  <a:ext uri="{FF2B5EF4-FFF2-40B4-BE49-F238E27FC236}">
                    <a16:creationId xmlns:a16="http://schemas.microsoft.com/office/drawing/2014/main" id="{ECD2D446-578B-D17F-DC7D-E4027F7DF8B0}"/>
                  </a:ext>
                </a:extLst>
              </p:cNvPr>
              <p:cNvSpPr txBox="1"/>
              <p:nvPr/>
            </p:nvSpPr>
            <p:spPr>
              <a:xfrm>
                <a:off x="5546379" y="2376597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Recall: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37" name="Google Shape;119;p19">
                <a:extLst>
                  <a:ext uri="{FF2B5EF4-FFF2-40B4-BE49-F238E27FC236}">
                    <a16:creationId xmlns:a16="http://schemas.microsoft.com/office/drawing/2014/main" id="{832FE63E-CC06-0CA1-23E5-878D82F65E15}"/>
                  </a:ext>
                </a:extLst>
              </p:cNvPr>
              <p:cNvSpPr txBox="1"/>
              <p:nvPr/>
            </p:nvSpPr>
            <p:spPr>
              <a:xfrm>
                <a:off x="5546379" y="268655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Precision: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39" name="Google Shape;119;p19">
                <a:extLst>
                  <a:ext uri="{FF2B5EF4-FFF2-40B4-BE49-F238E27FC236}">
                    <a16:creationId xmlns:a16="http://schemas.microsoft.com/office/drawing/2014/main" id="{7B7F0CC4-A79D-4D62-9E59-38D6AF80B670}"/>
                  </a:ext>
                </a:extLst>
              </p:cNvPr>
              <p:cNvSpPr txBox="1"/>
              <p:nvPr/>
            </p:nvSpPr>
            <p:spPr>
              <a:xfrm>
                <a:off x="5546379" y="3005909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F1 Score: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grpSp>
            <p:nvGrpSpPr>
              <p:cNvPr id="7" name="Gruppo 6">
                <a:extLst>
                  <a:ext uri="{FF2B5EF4-FFF2-40B4-BE49-F238E27FC236}">
                    <a16:creationId xmlns:a16="http://schemas.microsoft.com/office/drawing/2014/main" id="{10D157CB-8BE8-0476-8C66-260742335D6C}"/>
                  </a:ext>
                </a:extLst>
              </p:cNvPr>
              <p:cNvGrpSpPr/>
              <p:nvPr/>
            </p:nvGrpSpPr>
            <p:grpSpPr>
              <a:xfrm>
                <a:off x="6215669" y="2057241"/>
                <a:ext cx="914155" cy="1258624"/>
                <a:chOff x="6215669" y="2057241"/>
                <a:chExt cx="914155" cy="1258624"/>
              </a:xfrm>
            </p:grpSpPr>
            <p:sp>
              <p:nvSpPr>
                <p:cNvPr id="34" name="Google Shape;120;p19">
                  <a:extLst>
                    <a:ext uri="{FF2B5EF4-FFF2-40B4-BE49-F238E27FC236}">
                      <a16:creationId xmlns:a16="http://schemas.microsoft.com/office/drawing/2014/main" id="{0B32890F-520B-F034-A67B-25123C0428D7}"/>
                    </a:ext>
                  </a:extLst>
                </p:cNvPr>
                <p:cNvSpPr txBox="1"/>
                <p:nvPr/>
              </p:nvSpPr>
              <p:spPr>
                <a:xfrm>
                  <a:off x="6454383" y="2057241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63%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36" name="Google Shape;120;p19">
                  <a:extLst>
                    <a:ext uri="{FF2B5EF4-FFF2-40B4-BE49-F238E27FC236}">
                      <a16:creationId xmlns:a16="http://schemas.microsoft.com/office/drawing/2014/main" id="{07D592A3-30C0-35CF-2E61-16A453AE654D}"/>
                    </a:ext>
                  </a:extLst>
                </p:cNvPr>
                <p:cNvSpPr txBox="1"/>
                <p:nvPr/>
              </p:nvSpPr>
              <p:spPr>
                <a:xfrm>
                  <a:off x="6215669" y="2340967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100%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38" name="Google Shape;120;p19">
                  <a:extLst>
                    <a:ext uri="{FF2B5EF4-FFF2-40B4-BE49-F238E27FC236}">
                      <a16:creationId xmlns:a16="http://schemas.microsoft.com/office/drawing/2014/main" id="{715D8B56-27C1-BA7C-D8E4-8B014EAA58C2}"/>
                    </a:ext>
                  </a:extLst>
                </p:cNvPr>
                <p:cNvSpPr txBox="1"/>
                <p:nvPr/>
              </p:nvSpPr>
              <p:spPr>
                <a:xfrm>
                  <a:off x="6454383" y="2665084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26%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40" name="Google Shape;120;p19">
                  <a:extLst>
                    <a:ext uri="{FF2B5EF4-FFF2-40B4-BE49-F238E27FC236}">
                      <a16:creationId xmlns:a16="http://schemas.microsoft.com/office/drawing/2014/main" id="{1EEB187B-F0BB-29D8-946D-388038143B10}"/>
                    </a:ext>
                  </a:extLst>
                </p:cNvPr>
                <p:cNvSpPr txBox="1"/>
                <p:nvPr/>
              </p:nvSpPr>
              <p:spPr>
                <a:xfrm>
                  <a:off x="6336619" y="2984440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41%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</p:grpSp>
        <p:pic>
          <p:nvPicPr>
            <p:cNvPr id="30" name="Immagine 29">
              <a:extLst>
                <a:ext uri="{FF2B5EF4-FFF2-40B4-BE49-F238E27FC236}">
                  <a16:creationId xmlns:a16="http://schemas.microsoft.com/office/drawing/2014/main" id="{1D74A269-838A-192D-9EDA-032D006A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4793" y="1179881"/>
              <a:ext cx="3279576" cy="2459682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C0C0338-0404-6B9A-7049-FA734E34D7F6}"/>
              </a:ext>
            </a:extLst>
          </p:cNvPr>
          <p:cNvGrpSpPr/>
          <p:nvPr/>
        </p:nvGrpSpPr>
        <p:grpSpPr>
          <a:xfrm>
            <a:off x="6180335" y="68642"/>
            <a:ext cx="857607" cy="941409"/>
            <a:chOff x="6077207" y="170102"/>
            <a:chExt cx="923668" cy="987185"/>
          </a:xfrm>
        </p:grpSpPr>
        <p:sp>
          <p:nvSpPr>
            <p:cNvPr id="17" name="Google Shape;813;p33">
              <a:extLst>
                <a:ext uri="{FF2B5EF4-FFF2-40B4-BE49-F238E27FC236}">
                  <a16:creationId xmlns:a16="http://schemas.microsoft.com/office/drawing/2014/main" id="{E06F469A-7C7A-B3E0-851E-208271325226}"/>
                </a:ext>
              </a:extLst>
            </p:cNvPr>
            <p:cNvSpPr/>
            <p:nvPr/>
          </p:nvSpPr>
          <p:spPr>
            <a:xfrm rot="16200000">
              <a:off x="6045448" y="201861"/>
              <a:ext cx="987185" cy="923668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F9BC7783-F742-AE94-B627-6DCB1882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1903" y="349844"/>
              <a:ext cx="585502" cy="585502"/>
            </a:xfrm>
            <a:prstGeom prst="rect">
              <a:avLst/>
            </a:prstGeom>
            <a:noFill/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581AD01E-2BA4-D1BD-2322-F6AAA594538B}"/>
              </a:ext>
            </a:extLst>
          </p:cNvPr>
          <p:cNvGrpSpPr/>
          <p:nvPr/>
        </p:nvGrpSpPr>
        <p:grpSpPr>
          <a:xfrm>
            <a:off x="4969350" y="1201350"/>
            <a:ext cx="3279576" cy="3735481"/>
            <a:chOff x="4969350" y="1201350"/>
            <a:chExt cx="3279576" cy="3735481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039D7F85-2B44-38BD-D581-18915E4FA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69350" y="1201350"/>
              <a:ext cx="3279576" cy="2459682"/>
            </a:xfrm>
            <a:prstGeom prst="rect">
              <a:avLst/>
            </a:prstGeom>
          </p:spPr>
        </p:pic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EB41E97D-D76F-A8FE-F99A-CB7BCE7126F1}"/>
                </a:ext>
              </a:extLst>
            </p:cNvPr>
            <p:cNvGrpSpPr/>
            <p:nvPr/>
          </p:nvGrpSpPr>
          <p:grpSpPr>
            <a:xfrm>
              <a:off x="5915814" y="3639563"/>
              <a:ext cx="1940700" cy="1297268"/>
              <a:chOff x="5546379" y="2057241"/>
              <a:chExt cx="1940700" cy="1297268"/>
            </a:xfrm>
          </p:grpSpPr>
          <p:sp>
            <p:nvSpPr>
              <p:cNvPr id="21" name="Google Shape;119;p19">
                <a:extLst>
                  <a:ext uri="{FF2B5EF4-FFF2-40B4-BE49-F238E27FC236}">
                    <a16:creationId xmlns:a16="http://schemas.microsoft.com/office/drawing/2014/main" id="{84BDCE64-8CC3-3AA4-FEE5-82F485601486}"/>
                  </a:ext>
                </a:extLst>
              </p:cNvPr>
              <p:cNvSpPr txBox="1"/>
              <p:nvPr/>
            </p:nvSpPr>
            <p:spPr>
              <a:xfrm>
                <a:off x="5546379" y="2078710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Accuracy: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22" name="Google Shape;119;p19">
                <a:extLst>
                  <a:ext uri="{FF2B5EF4-FFF2-40B4-BE49-F238E27FC236}">
                    <a16:creationId xmlns:a16="http://schemas.microsoft.com/office/drawing/2014/main" id="{F2BFBA66-E247-41EE-D57C-8C3E9D5A67AB}"/>
                  </a:ext>
                </a:extLst>
              </p:cNvPr>
              <p:cNvSpPr txBox="1"/>
              <p:nvPr/>
            </p:nvSpPr>
            <p:spPr>
              <a:xfrm>
                <a:off x="5546379" y="2376597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Recall: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23" name="Google Shape;119;p19">
                <a:extLst>
                  <a:ext uri="{FF2B5EF4-FFF2-40B4-BE49-F238E27FC236}">
                    <a16:creationId xmlns:a16="http://schemas.microsoft.com/office/drawing/2014/main" id="{70739B09-26A9-3EC9-906B-6A81B3230CA5}"/>
                  </a:ext>
                </a:extLst>
              </p:cNvPr>
              <p:cNvSpPr txBox="1"/>
              <p:nvPr/>
            </p:nvSpPr>
            <p:spPr>
              <a:xfrm>
                <a:off x="5546379" y="2686553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Precision: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24" name="Google Shape;119;p19">
                <a:extLst>
                  <a:ext uri="{FF2B5EF4-FFF2-40B4-BE49-F238E27FC236}">
                    <a16:creationId xmlns:a16="http://schemas.microsoft.com/office/drawing/2014/main" id="{58789DA3-7606-E742-4EB7-FE1FF2F4EF3E}"/>
                  </a:ext>
                </a:extLst>
              </p:cNvPr>
              <p:cNvSpPr txBox="1"/>
              <p:nvPr/>
            </p:nvSpPr>
            <p:spPr>
              <a:xfrm>
                <a:off x="5546379" y="3005909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F1 Score: 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grpSp>
            <p:nvGrpSpPr>
              <p:cNvPr id="25" name="Gruppo 24">
                <a:extLst>
                  <a:ext uri="{FF2B5EF4-FFF2-40B4-BE49-F238E27FC236}">
                    <a16:creationId xmlns:a16="http://schemas.microsoft.com/office/drawing/2014/main" id="{19427FD6-5349-CD3E-0ACD-F7B842ECD34E}"/>
                  </a:ext>
                </a:extLst>
              </p:cNvPr>
              <p:cNvGrpSpPr/>
              <p:nvPr/>
            </p:nvGrpSpPr>
            <p:grpSpPr>
              <a:xfrm>
                <a:off x="6215669" y="2057241"/>
                <a:ext cx="914155" cy="1258624"/>
                <a:chOff x="6215669" y="2057241"/>
                <a:chExt cx="914155" cy="1258624"/>
              </a:xfrm>
            </p:grpSpPr>
            <p:sp>
              <p:nvSpPr>
                <p:cNvPr id="26" name="Google Shape;120;p19">
                  <a:extLst>
                    <a:ext uri="{FF2B5EF4-FFF2-40B4-BE49-F238E27FC236}">
                      <a16:creationId xmlns:a16="http://schemas.microsoft.com/office/drawing/2014/main" id="{DD182B48-946F-6C45-8E90-69ADF35ACDF4}"/>
                    </a:ext>
                  </a:extLst>
                </p:cNvPr>
                <p:cNvSpPr txBox="1"/>
                <p:nvPr/>
              </p:nvSpPr>
              <p:spPr>
                <a:xfrm>
                  <a:off x="6454383" y="2057241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91%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31" name="Google Shape;120;p19">
                  <a:extLst>
                    <a:ext uri="{FF2B5EF4-FFF2-40B4-BE49-F238E27FC236}">
                      <a16:creationId xmlns:a16="http://schemas.microsoft.com/office/drawing/2014/main" id="{9BCA2C84-A254-0562-3BB1-711088E1CF05}"/>
                    </a:ext>
                  </a:extLst>
                </p:cNvPr>
                <p:cNvSpPr txBox="1"/>
                <p:nvPr/>
              </p:nvSpPr>
              <p:spPr>
                <a:xfrm>
                  <a:off x="6215669" y="2340967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90%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32" name="Google Shape;120;p19">
                  <a:extLst>
                    <a:ext uri="{FF2B5EF4-FFF2-40B4-BE49-F238E27FC236}">
                      <a16:creationId xmlns:a16="http://schemas.microsoft.com/office/drawing/2014/main" id="{D1AFDB6E-D435-64AA-72D6-2C91EFBA1924}"/>
                    </a:ext>
                  </a:extLst>
                </p:cNvPr>
                <p:cNvSpPr txBox="1"/>
                <p:nvPr/>
              </p:nvSpPr>
              <p:spPr>
                <a:xfrm>
                  <a:off x="6454383" y="2665084"/>
                  <a:ext cx="675441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93%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  <p:sp>
              <p:nvSpPr>
                <p:cNvPr id="41" name="Google Shape;120;p19">
                  <a:extLst>
                    <a:ext uri="{FF2B5EF4-FFF2-40B4-BE49-F238E27FC236}">
                      <a16:creationId xmlns:a16="http://schemas.microsoft.com/office/drawing/2014/main" id="{967BC232-AB82-7F20-8BDB-46FA4045AAA8}"/>
                    </a:ext>
                  </a:extLst>
                </p:cNvPr>
                <p:cNvSpPr txBox="1"/>
                <p:nvPr/>
              </p:nvSpPr>
              <p:spPr>
                <a:xfrm>
                  <a:off x="6336619" y="2984440"/>
                  <a:ext cx="602119" cy="3314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100"/>
                    <a:buFont typeface="Arial"/>
                    <a:buNone/>
                  </a:pPr>
                  <a:r>
                    <a:rPr lang="it-IT" sz="1600" dirty="0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rPr>
                    <a:t>92%</a:t>
                  </a: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6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333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o 26">
            <a:extLst>
              <a:ext uri="{FF2B5EF4-FFF2-40B4-BE49-F238E27FC236}">
                <a16:creationId xmlns:a16="http://schemas.microsoft.com/office/drawing/2014/main" id="{E468B7E5-C2AF-5F10-8D9E-F0201EDDFAAA}"/>
              </a:ext>
            </a:extLst>
          </p:cNvPr>
          <p:cNvGrpSpPr/>
          <p:nvPr/>
        </p:nvGrpSpPr>
        <p:grpSpPr>
          <a:xfrm>
            <a:off x="1799087" y="114418"/>
            <a:ext cx="950988" cy="941409"/>
            <a:chOff x="5705312" y="226637"/>
            <a:chExt cx="1032164" cy="1053294"/>
          </a:xfrm>
        </p:grpSpPr>
        <p:sp>
          <p:nvSpPr>
            <p:cNvPr id="28" name="Google Shape;813;p33">
              <a:extLst>
                <a:ext uri="{FF2B5EF4-FFF2-40B4-BE49-F238E27FC236}">
                  <a16:creationId xmlns:a16="http://schemas.microsoft.com/office/drawing/2014/main" id="{1D0A87CA-8337-79B2-A00F-0CB6606386FB}"/>
                </a:ext>
              </a:extLst>
            </p:cNvPr>
            <p:cNvSpPr/>
            <p:nvPr/>
          </p:nvSpPr>
          <p:spPr>
            <a:xfrm rot="-5400000">
              <a:off x="5687353" y="287878"/>
              <a:ext cx="1053294" cy="930812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" name="Immagine 28" descr="Immagine che contiene scuro&#10;&#10;Descrizione generata automaticamente">
              <a:extLst>
                <a:ext uri="{FF2B5EF4-FFF2-40B4-BE49-F238E27FC236}">
                  <a16:creationId xmlns:a16="http://schemas.microsoft.com/office/drawing/2014/main" id="{3AA8AF9D-CBEC-755C-05B7-B09FE152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312" y="319506"/>
              <a:ext cx="1032164" cy="740578"/>
            </a:xfrm>
            <a:prstGeom prst="rect">
              <a:avLst/>
            </a:prstGeom>
          </p:spPr>
        </p:pic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4C0C0338-0404-6B9A-7049-FA734E34D7F6}"/>
              </a:ext>
            </a:extLst>
          </p:cNvPr>
          <p:cNvGrpSpPr/>
          <p:nvPr/>
        </p:nvGrpSpPr>
        <p:grpSpPr>
          <a:xfrm>
            <a:off x="6180335" y="68642"/>
            <a:ext cx="857607" cy="941409"/>
            <a:chOff x="6077207" y="170102"/>
            <a:chExt cx="923668" cy="987185"/>
          </a:xfrm>
        </p:grpSpPr>
        <p:sp>
          <p:nvSpPr>
            <p:cNvPr id="17" name="Google Shape;813;p33">
              <a:extLst>
                <a:ext uri="{FF2B5EF4-FFF2-40B4-BE49-F238E27FC236}">
                  <a16:creationId xmlns:a16="http://schemas.microsoft.com/office/drawing/2014/main" id="{E06F469A-7C7A-B3E0-851E-208271325226}"/>
                </a:ext>
              </a:extLst>
            </p:cNvPr>
            <p:cNvSpPr/>
            <p:nvPr/>
          </p:nvSpPr>
          <p:spPr>
            <a:xfrm rot="16200000">
              <a:off x="6045448" y="201861"/>
              <a:ext cx="987185" cy="923668"/>
            </a:xfrm>
            <a:prstGeom prst="hexagon">
              <a:avLst>
                <a:gd name="adj" fmla="val 28729"/>
                <a:gd name="vf" fmla="val 11547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  <a:alpha val="5843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F9BC7783-F742-AE94-B627-6DCB18829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1903" y="349844"/>
              <a:ext cx="585502" cy="585502"/>
            </a:xfrm>
            <a:prstGeom prst="rect">
              <a:avLst/>
            </a:prstGeom>
            <a:noFill/>
          </p:spPr>
        </p:pic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41628AB1-BAC7-6AE0-D2FB-CCF82E8C2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522" y="197422"/>
            <a:ext cx="703863" cy="703863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7DA010ED-FC26-A287-10AB-FAE4BEFD3DD7}"/>
              </a:ext>
            </a:extLst>
          </p:cNvPr>
          <p:cNvGrpSpPr/>
          <p:nvPr/>
        </p:nvGrpSpPr>
        <p:grpSpPr>
          <a:xfrm>
            <a:off x="2696571" y="1102260"/>
            <a:ext cx="3483763" cy="3915296"/>
            <a:chOff x="2696571" y="1102260"/>
            <a:chExt cx="3483763" cy="3915296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4AA7EC70-FFCB-166B-3A1B-2580EE0A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96571" y="1102260"/>
              <a:ext cx="3483763" cy="2612822"/>
            </a:xfrm>
            <a:prstGeom prst="rect">
              <a:avLst/>
            </a:prstGeom>
          </p:spPr>
        </p:pic>
        <p:sp>
          <p:nvSpPr>
            <p:cNvPr id="11" name="Google Shape;119;p19">
              <a:extLst>
                <a:ext uri="{FF2B5EF4-FFF2-40B4-BE49-F238E27FC236}">
                  <a16:creationId xmlns:a16="http://schemas.microsoft.com/office/drawing/2014/main" id="{C5F0B324-A31D-767E-620C-72E8E75558A0}"/>
                </a:ext>
              </a:extLst>
            </p:cNvPr>
            <p:cNvSpPr txBox="1"/>
            <p:nvPr/>
          </p:nvSpPr>
          <p:spPr>
            <a:xfrm>
              <a:off x="3721561" y="3741757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Accuracy: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2" name="Google Shape;120;p19">
              <a:extLst>
                <a:ext uri="{FF2B5EF4-FFF2-40B4-BE49-F238E27FC236}">
                  <a16:creationId xmlns:a16="http://schemas.microsoft.com/office/drawing/2014/main" id="{8144C9C3-A16D-D6A4-5A6B-DE8304B8BFE5}"/>
                </a:ext>
              </a:extLst>
            </p:cNvPr>
            <p:cNvSpPr txBox="1"/>
            <p:nvPr/>
          </p:nvSpPr>
          <p:spPr>
            <a:xfrm>
              <a:off x="4629565" y="3720288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90.4%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3" name="Google Shape;119;p19">
              <a:extLst>
                <a:ext uri="{FF2B5EF4-FFF2-40B4-BE49-F238E27FC236}">
                  <a16:creationId xmlns:a16="http://schemas.microsoft.com/office/drawing/2014/main" id="{34A1AD05-01EE-8395-8520-9328FD6D8CB2}"/>
                </a:ext>
              </a:extLst>
            </p:cNvPr>
            <p:cNvSpPr txBox="1"/>
            <p:nvPr/>
          </p:nvSpPr>
          <p:spPr>
            <a:xfrm>
              <a:off x="3721561" y="4039644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Recall: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4" name="Google Shape;120;p19">
              <a:extLst>
                <a:ext uri="{FF2B5EF4-FFF2-40B4-BE49-F238E27FC236}">
                  <a16:creationId xmlns:a16="http://schemas.microsoft.com/office/drawing/2014/main" id="{285AF0DF-5F0A-07D0-8E96-83F918898F1F}"/>
                </a:ext>
              </a:extLst>
            </p:cNvPr>
            <p:cNvSpPr txBox="1"/>
            <p:nvPr/>
          </p:nvSpPr>
          <p:spPr>
            <a:xfrm>
              <a:off x="4390851" y="4004014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87%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5" name="Google Shape;119;p19">
              <a:extLst>
                <a:ext uri="{FF2B5EF4-FFF2-40B4-BE49-F238E27FC236}">
                  <a16:creationId xmlns:a16="http://schemas.microsoft.com/office/drawing/2014/main" id="{3F0DEF30-5254-8C2A-8641-38645B3D6061}"/>
                </a:ext>
              </a:extLst>
            </p:cNvPr>
            <p:cNvSpPr txBox="1"/>
            <p:nvPr/>
          </p:nvSpPr>
          <p:spPr>
            <a:xfrm>
              <a:off x="3721561" y="4349600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Precision: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9" name="Google Shape;120;p19">
              <a:extLst>
                <a:ext uri="{FF2B5EF4-FFF2-40B4-BE49-F238E27FC236}">
                  <a16:creationId xmlns:a16="http://schemas.microsoft.com/office/drawing/2014/main" id="{660F73D9-2C36-8E75-700D-CF1DECCDDFBB}"/>
                </a:ext>
              </a:extLst>
            </p:cNvPr>
            <p:cNvSpPr txBox="1"/>
            <p:nvPr/>
          </p:nvSpPr>
          <p:spPr>
            <a:xfrm>
              <a:off x="4629565" y="4328131"/>
              <a:ext cx="675441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95%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20" name="Google Shape;119;p19">
              <a:extLst>
                <a:ext uri="{FF2B5EF4-FFF2-40B4-BE49-F238E27FC236}">
                  <a16:creationId xmlns:a16="http://schemas.microsoft.com/office/drawing/2014/main" id="{C795F06F-0428-5072-7E12-55526105C35F}"/>
                </a:ext>
              </a:extLst>
            </p:cNvPr>
            <p:cNvSpPr txBox="1"/>
            <p:nvPr/>
          </p:nvSpPr>
          <p:spPr>
            <a:xfrm>
              <a:off x="3721561" y="4668956"/>
              <a:ext cx="1940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F1 Score: </a:t>
              </a: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1" name="Google Shape;120;p19">
              <a:extLst>
                <a:ext uri="{FF2B5EF4-FFF2-40B4-BE49-F238E27FC236}">
                  <a16:creationId xmlns:a16="http://schemas.microsoft.com/office/drawing/2014/main" id="{4B78CBA3-6B05-25F9-4706-489FA7BF8182}"/>
                </a:ext>
              </a:extLst>
            </p:cNvPr>
            <p:cNvSpPr txBox="1"/>
            <p:nvPr/>
          </p:nvSpPr>
          <p:spPr>
            <a:xfrm>
              <a:off x="4511801" y="4647487"/>
              <a:ext cx="602119" cy="331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it-IT" sz="16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91%</a:t>
              </a: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17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SISTEMA PROPOSTO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50"/>
            <a:ext cx="82296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tool in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Python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sviluppato utilizza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ResNet-50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, una rete neurale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convoluzionale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preaddestrata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e profonda 50 strati</a:t>
            </a:r>
            <a:endParaRPr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en-GB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ResNet-50 è </a:t>
            </a:r>
            <a:r>
              <a:rPr lang="en-GB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utilizzata</a:t>
            </a:r>
            <a:r>
              <a:rPr lang="en-GB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per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calcolare gli </a:t>
            </a:r>
            <a:r>
              <a:rPr lang="it-IT" sz="1300" b="1" dirty="0" err="1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embeddings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delle due immagini di input</a:t>
            </a:r>
            <a:endParaRPr lang="en-GB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Successivamente, dati i due vettori di attributi numerici che rappresentano gli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embeddings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delle due immagini di input, il livello di similarità tra di loro è espresso utilizzando la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similarità del coseno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L’output della funzione di similarità del coseno è uno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score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Lo score è confrontato con una certa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soglia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per etichettare i due volti come appartenenti alla stessa persona o a persone diverse</a:t>
            </a:r>
          </a:p>
        </p:txBody>
      </p:sp>
      <p:grpSp>
        <p:nvGrpSpPr>
          <p:cNvPr id="11" name="Google Shape;509;p27">
            <a:extLst>
              <a:ext uri="{FF2B5EF4-FFF2-40B4-BE49-F238E27FC236}">
                <a16:creationId xmlns:a16="http://schemas.microsoft.com/office/drawing/2014/main" id="{3544524D-A0ED-D035-9283-C1C77D1E62FC}"/>
              </a:ext>
            </a:extLst>
          </p:cNvPr>
          <p:cNvGrpSpPr/>
          <p:nvPr/>
        </p:nvGrpSpPr>
        <p:grpSpPr>
          <a:xfrm>
            <a:off x="4798120" y="2895199"/>
            <a:ext cx="1408200" cy="2192927"/>
            <a:chOff x="496849" y="2453360"/>
            <a:chExt cx="1408200" cy="2192927"/>
          </a:xfrm>
        </p:grpSpPr>
        <p:cxnSp>
          <p:nvCxnSpPr>
            <p:cNvPr id="12" name="Google Shape;510;p27">
              <a:extLst>
                <a:ext uri="{FF2B5EF4-FFF2-40B4-BE49-F238E27FC236}">
                  <a16:creationId xmlns:a16="http://schemas.microsoft.com/office/drawing/2014/main" id="{F314B760-D253-DA81-9B13-6DF7CA8B96B4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H="1" flipV="1">
              <a:off x="1200949" y="2853014"/>
              <a:ext cx="2" cy="572699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3" name="Google Shape;511;p27">
              <a:extLst>
                <a:ext uri="{FF2B5EF4-FFF2-40B4-BE49-F238E27FC236}">
                  <a16:creationId xmlns:a16="http://schemas.microsoft.com/office/drawing/2014/main" id="{6D26AFCE-6F1B-8FC3-8121-7E264262C1EE}"/>
                </a:ext>
              </a:extLst>
            </p:cNvPr>
            <p:cNvSpPr/>
            <p:nvPr/>
          </p:nvSpPr>
          <p:spPr>
            <a:xfrm rot="-5400000">
              <a:off x="59066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13;p27">
              <a:extLst>
                <a:ext uri="{FF2B5EF4-FFF2-40B4-BE49-F238E27FC236}">
                  <a16:creationId xmlns:a16="http://schemas.microsoft.com/office/drawing/2014/main" id="{9E38C3CA-7E19-DF80-9E29-A2D8F3BEE322}"/>
                </a:ext>
              </a:extLst>
            </p:cNvPr>
            <p:cNvSpPr txBox="1"/>
            <p:nvPr/>
          </p:nvSpPr>
          <p:spPr>
            <a:xfrm>
              <a:off x="496849" y="2453360"/>
              <a:ext cx="1408200" cy="45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Resize e Face Detection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16" name="Google Shape;515;p27">
              <a:extLst>
                <a:ext uri="{FF2B5EF4-FFF2-40B4-BE49-F238E27FC236}">
                  <a16:creationId xmlns:a16="http://schemas.microsoft.com/office/drawing/2014/main" id="{FA671C48-4FEC-4EA2-4CA3-CBDFA411E245}"/>
                </a:ext>
              </a:extLst>
            </p:cNvPr>
            <p:cNvSpPr txBox="1"/>
            <p:nvPr/>
          </p:nvSpPr>
          <p:spPr>
            <a:xfrm>
              <a:off x="728300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grpSp>
        <p:nvGrpSpPr>
          <p:cNvPr id="17" name="Google Shape;516;p27">
            <a:extLst>
              <a:ext uri="{FF2B5EF4-FFF2-40B4-BE49-F238E27FC236}">
                <a16:creationId xmlns:a16="http://schemas.microsoft.com/office/drawing/2014/main" id="{85D2A2FC-8E71-704A-5D7A-5B18FB10A5E0}"/>
              </a:ext>
            </a:extLst>
          </p:cNvPr>
          <p:cNvGrpSpPr/>
          <p:nvPr/>
        </p:nvGrpSpPr>
        <p:grpSpPr>
          <a:xfrm>
            <a:off x="6050171" y="2951750"/>
            <a:ext cx="1408200" cy="2136375"/>
            <a:chOff x="2182375" y="2509912"/>
            <a:chExt cx="1408200" cy="2136375"/>
          </a:xfrm>
        </p:grpSpPr>
        <p:cxnSp>
          <p:nvCxnSpPr>
            <p:cNvPr id="18" name="Google Shape;517;p27">
              <a:extLst>
                <a:ext uri="{FF2B5EF4-FFF2-40B4-BE49-F238E27FC236}">
                  <a16:creationId xmlns:a16="http://schemas.microsoft.com/office/drawing/2014/main" id="{97E37806-178B-E758-FBC7-EC327DB59DA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 flipV="1">
              <a:off x="2886475" y="2853013"/>
              <a:ext cx="1" cy="572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9" name="Google Shape;518;p27">
              <a:extLst>
                <a:ext uri="{FF2B5EF4-FFF2-40B4-BE49-F238E27FC236}">
                  <a16:creationId xmlns:a16="http://schemas.microsoft.com/office/drawing/2014/main" id="{211F6613-D380-7BCC-CAFF-5422786F7D91}"/>
                </a:ext>
              </a:extLst>
            </p:cNvPr>
            <p:cNvSpPr/>
            <p:nvPr/>
          </p:nvSpPr>
          <p:spPr>
            <a:xfrm rot="-5400000">
              <a:off x="2276188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9;p27">
              <a:extLst>
                <a:ext uri="{FF2B5EF4-FFF2-40B4-BE49-F238E27FC236}">
                  <a16:creationId xmlns:a16="http://schemas.microsoft.com/office/drawing/2014/main" id="{0C7564E0-87D0-982E-500A-CF1E29FE3F52}"/>
                </a:ext>
              </a:extLst>
            </p:cNvPr>
            <p:cNvSpPr txBox="1"/>
            <p:nvPr/>
          </p:nvSpPr>
          <p:spPr>
            <a:xfrm>
              <a:off x="2182375" y="2509912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 err="1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Calcolo</a:t>
              </a:r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 Embeddings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2" name="Google Shape;521;p27">
              <a:extLst>
                <a:ext uri="{FF2B5EF4-FFF2-40B4-BE49-F238E27FC236}">
                  <a16:creationId xmlns:a16="http://schemas.microsoft.com/office/drawing/2014/main" id="{7779130D-D213-38D5-8952-68923D92871A}"/>
                </a:ext>
              </a:extLst>
            </p:cNvPr>
            <p:cNvSpPr txBox="1"/>
            <p:nvPr/>
          </p:nvSpPr>
          <p:spPr>
            <a:xfrm>
              <a:off x="241382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grpSp>
        <p:nvGrpSpPr>
          <p:cNvPr id="23" name="Google Shape;522;p27">
            <a:extLst>
              <a:ext uri="{FF2B5EF4-FFF2-40B4-BE49-F238E27FC236}">
                <a16:creationId xmlns:a16="http://schemas.microsoft.com/office/drawing/2014/main" id="{C35FEBE9-D985-6D7A-C527-C6B6E4DE623A}"/>
              </a:ext>
            </a:extLst>
          </p:cNvPr>
          <p:cNvGrpSpPr/>
          <p:nvPr/>
        </p:nvGrpSpPr>
        <p:grpSpPr>
          <a:xfrm>
            <a:off x="7301746" y="2948475"/>
            <a:ext cx="1408200" cy="2139651"/>
            <a:chOff x="3891150" y="2506636"/>
            <a:chExt cx="1408200" cy="2139651"/>
          </a:xfrm>
        </p:grpSpPr>
        <p:cxnSp>
          <p:nvCxnSpPr>
            <p:cNvPr id="24" name="Google Shape;523;p27">
              <a:extLst>
                <a:ext uri="{FF2B5EF4-FFF2-40B4-BE49-F238E27FC236}">
                  <a16:creationId xmlns:a16="http://schemas.microsoft.com/office/drawing/2014/main" id="{040AB349-4857-7CE2-D20D-962359D1E08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 flipV="1">
              <a:off x="4572000" y="2853012"/>
              <a:ext cx="1" cy="57270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5" name="Google Shape;524;p27">
              <a:extLst>
                <a:ext uri="{FF2B5EF4-FFF2-40B4-BE49-F238E27FC236}">
                  <a16:creationId xmlns:a16="http://schemas.microsoft.com/office/drawing/2014/main" id="{AC8F5FCD-28A5-3A26-FC65-1CF30032426D}"/>
                </a:ext>
              </a:extLst>
            </p:cNvPr>
            <p:cNvSpPr/>
            <p:nvPr/>
          </p:nvSpPr>
          <p:spPr>
            <a:xfrm rot="-5400000">
              <a:off x="396171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5;p27">
              <a:extLst>
                <a:ext uri="{FF2B5EF4-FFF2-40B4-BE49-F238E27FC236}">
                  <a16:creationId xmlns:a16="http://schemas.microsoft.com/office/drawing/2014/main" id="{F697DE46-C7E6-6FCF-DA4A-1AF6E7FED893}"/>
                </a:ext>
              </a:extLst>
            </p:cNvPr>
            <p:cNvSpPr txBox="1"/>
            <p:nvPr/>
          </p:nvSpPr>
          <p:spPr>
            <a:xfrm>
              <a:off x="3891150" y="2506636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Image </a:t>
              </a:r>
            </a:p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Similarity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8" name="Google Shape;527;p27">
              <a:extLst>
                <a:ext uri="{FF2B5EF4-FFF2-40B4-BE49-F238E27FC236}">
                  <a16:creationId xmlns:a16="http://schemas.microsoft.com/office/drawing/2014/main" id="{B4BE9BC4-1415-68AE-5D16-8B32EFF8224B}"/>
                </a:ext>
              </a:extLst>
            </p:cNvPr>
            <p:cNvSpPr txBox="1"/>
            <p:nvPr/>
          </p:nvSpPr>
          <p:spPr>
            <a:xfrm>
              <a:off x="409887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3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pic>
        <p:nvPicPr>
          <p:cNvPr id="9" name="Immagine 8">
            <a:extLst>
              <a:ext uri="{FF2B5EF4-FFF2-40B4-BE49-F238E27FC236}">
                <a16:creationId xmlns:a16="http://schemas.microsoft.com/office/drawing/2014/main" id="{FFB2C829-DC89-3585-A909-9DE223BA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6" y="2898492"/>
            <a:ext cx="2925488" cy="21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1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AA2B4702-DE81-2A65-E29A-81C9FED2E03D}"/>
              </a:ext>
            </a:extLst>
          </p:cNvPr>
          <p:cNvGraphicFramePr>
            <a:graphicFrameLocks noGrp="1"/>
          </p:cNvGraphicFramePr>
          <p:nvPr/>
        </p:nvGraphicFramePr>
        <p:xfrm>
          <a:off x="1397955" y="705346"/>
          <a:ext cx="6348089" cy="400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934">
                  <a:extLst>
                    <a:ext uri="{9D8B030D-6E8A-4147-A177-3AD203B41FA5}">
                      <a16:colId xmlns:a16="http://schemas.microsoft.com/office/drawing/2014/main" val="263291116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470477448"/>
                    </a:ext>
                  </a:extLst>
                </a:gridCol>
                <a:gridCol w="550015">
                  <a:extLst>
                    <a:ext uri="{9D8B030D-6E8A-4147-A177-3AD203B41FA5}">
                      <a16:colId xmlns:a16="http://schemas.microsoft.com/office/drawing/2014/main" val="2236775543"/>
                    </a:ext>
                  </a:extLst>
                </a:gridCol>
                <a:gridCol w="701270">
                  <a:extLst>
                    <a:ext uri="{9D8B030D-6E8A-4147-A177-3AD203B41FA5}">
                      <a16:colId xmlns:a16="http://schemas.microsoft.com/office/drawing/2014/main" val="3698755860"/>
                    </a:ext>
                  </a:extLst>
                </a:gridCol>
                <a:gridCol w="495013">
                  <a:extLst>
                    <a:ext uri="{9D8B030D-6E8A-4147-A177-3AD203B41FA5}">
                      <a16:colId xmlns:a16="http://schemas.microsoft.com/office/drawing/2014/main" val="3304455277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2973041355"/>
                    </a:ext>
                  </a:extLst>
                </a:gridCol>
                <a:gridCol w="687519">
                  <a:extLst>
                    <a:ext uri="{9D8B030D-6E8A-4147-A177-3AD203B41FA5}">
                      <a16:colId xmlns:a16="http://schemas.microsoft.com/office/drawing/2014/main" val="3095055391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77132491"/>
                    </a:ext>
                  </a:extLst>
                </a:gridCol>
                <a:gridCol w="687518">
                  <a:extLst>
                    <a:ext uri="{9D8B030D-6E8A-4147-A177-3AD203B41FA5}">
                      <a16:colId xmlns:a16="http://schemas.microsoft.com/office/drawing/2014/main" val="71257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8068"/>
                  </a:ext>
                </a:extLst>
              </a:tr>
              <a:tr h="23697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96096"/>
                  </a:ext>
                </a:extLst>
              </a:tr>
              <a:tr h="22540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13818"/>
                  </a:ext>
                </a:extLst>
              </a:tr>
              <a:tr h="23445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953"/>
                  </a:ext>
                </a:extLst>
              </a:tr>
              <a:tr h="22975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5807"/>
                  </a:ext>
                </a:extLst>
              </a:tr>
              <a:tr h="24568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79468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280577"/>
                  </a:ext>
                </a:extLst>
              </a:tr>
              <a:tr h="22941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37192"/>
                  </a:ext>
                </a:extLst>
              </a:tr>
              <a:tr h="26596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6239"/>
                  </a:ext>
                </a:extLst>
              </a:tr>
              <a:tr h="25438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50082"/>
                  </a:ext>
                </a:extLst>
              </a:tr>
              <a:tr h="26343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948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0.415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2913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55359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9980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99830"/>
                  </a:ext>
                </a:extLst>
              </a:tr>
            </a:tbl>
          </a:graphicData>
        </a:graphic>
      </p:graphicFrame>
      <p:sp>
        <p:nvSpPr>
          <p:cNvPr id="22" name="Google Shape;77;p18">
            <a:extLst>
              <a:ext uri="{FF2B5EF4-FFF2-40B4-BE49-F238E27FC236}">
                <a16:creationId xmlns:a16="http://schemas.microsoft.com/office/drawing/2014/main" id="{EB73E9BD-376C-BC6C-9536-CE40D0434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4827" y="0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dirty="0"/>
              <a:t>RISULTATI</a:t>
            </a:r>
            <a:endParaRPr sz="3200" b="0" dirty="0"/>
          </a:p>
        </p:txBody>
      </p:sp>
    </p:spTree>
    <p:extLst>
      <p:ext uri="{BB962C8B-B14F-4D97-AF65-F5344CB8AC3E}">
        <p14:creationId xmlns:p14="http://schemas.microsoft.com/office/powerpoint/2010/main" val="143652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AA2B4702-DE81-2A65-E29A-81C9FED2E03D}"/>
              </a:ext>
            </a:extLst>
          </p:cNvPr>
          <p:cNvGraphicFramePr>
            <a:graphicFrameLocks noGrp="1"/>
          </p:cNvGraphicFramePr>
          <p:nvPr/>
        </p:nvGraphicFramePr>
        <p:xfrm>
          <a:off x="1397955" y="705346"/>
          <a:ext cx="6348089" cy="400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934">
                  <a:extLst>
                    <a:ext uri="{9D8B030D-6E8A-4147-A177-3AD203B41FA5}">
                      <a16:colId xmlns:a16="http://schemas.microsoft.com/office/drawing/2014/main" val="263291116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470477448"/>
                    </a:ext>
                  </a:extLst>
                </a:gridCol>
                <a:gridCol w="550015">
                  <a:extLst>
                    <a:ext uri="{9D8B030D-6E8A-4147-A177-3AD203B41FA5}">
                      <a16:colId xmlns:a16="http://schemas.microsoft.com/office/drawing/2014/main" val="2236775543"/>
                    </a:ext>
                  </a:extLst>
                </a:gridCol>
                <a:gridCol w="701270">
                  <a:extLst>
                    <a:ext uri="{9D8B030D-6E8A-4147-A177-3AD203B41FA5}">
                      <a16:colId xmlns:a16="http://schemas.microsoft.com/office/drawing/2014/main" val="3698755860"/>
                    </a:ext>
                  </a:extLst>
                </a:gridCol>
                <a:gridCol w="495013">
                  <a:extLst>
                    <a:ext uri="{9D8B030D-6E8A-4147-A177-3AD203B41FA5}">
                      <a16:colId xmlns:a16="http://schemas.microsoft.com/office/drawing/2014/main" val="3304455277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2973041355"/>
                    </a:ext>
                  </a:extLst>
                </a:gridCol>
                <a:gridCol w="687519">
                  <a:extLst>
                    <a:ext uri="{9D8B030D-6E8A-4147-A177-3AD203B41FA5}">
                      <a16:colId xmlns:a16="http://schemas.microsoft.com/office/drawing/2014/main" val="3095055391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77132491"/>
                    </a:ext>
                  </a:extLst>
                </a:gridCol>
                <a:gridCol w="687518">
                  <a:extLst>
                    <a:ext uri="{9D8B030D-6E8A-4147-A177-3AD203B41FA5}">
                      <a16:colId xmlns:a16="http://schemas.microsoft.com/office/drawing/2014/main" val="71257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8068"/>
                  </a:ext>
                </a:extLst>
              </a:tr>
              <a:tr h="23697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96096"/>
                  </a:ext>
                </a:extLst>
              </a:tr>
              <a:tr h="22540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13818"/>
                  </a:ext>
                </a:extLst>
              </a:tr>
              <a:tr h="23445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953"/>
                  </a:ext>
                </a:extLst>
              </a:tr>
              <a:tr h="22975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5807"/>
                  </a:ext>
                </a:extLst>
              </a:tr>
              <a:tr h="24568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79468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280577"/>
                  </a:ext>
                </a:extLst>
              </a:tr>
              <a:tr h="22941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37192"/>
                  </a:ext>
                </a:extLst>
              </a:tr>
              <a:tr h="26596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6239"/>
                  </a:ext>
                </a:extLst>
              </a:tr>
              <a:tr h="25438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50082"/>
                  </a:ext>
                </a:extLst>
              </a:tr>
              <a:tr h="26343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948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0.415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2913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55359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9980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99830"/>
                  </a:ext>
                </a:extLst>
              </a:tr>
            </a:tbl>
          </a:graphicData>
        </a:graphic>
      </p:graphicFrame>
      <p:sp>
        <p:nvSpPr>
          <p:cNvPr id="22" name="Google Shape;77;p18">
            <a:extLst>
              <a:ext uri="{FF2B5EF4-FFF2-40B4-BE49-F238E27FC236}">
                <a16:creationId xmlns:a16="http://schemas.microsoft.com/office/drawing/2014/main" id="{EB73E9BD-376C-BC6C-9536-CE40D0434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4827" y="0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b="0" dirty="0"/>
              <a:t>RISULTATI</a:t>
            </a:r>
            <a:endParaRPr sz="3200" b="0" dirty="0"/>
          </a:p>
        </p:txBody>
      </p:sp>
    </p:spTree>
    <p:extLst>
      <p:ext uri="{BB962C8B-B14F-4D97-AF65-F5344CB8AC3E}">
        <p14:creationId xmlns:p14="http://schemas.microsoft.com/office/powerpoint/2010/main" val="38377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AA2B4702-DE81-2A65-E29A-81C9FED2E03D}"/>
              </a:ext>
            </a:extLst>
          </p:cNvPr>
          <p:cNvGraphicFramePr>
            <a:graphicFrameLocks noGrp="1"/>
          </p:cNvGraphicFramePr>
          <p:nvPr/>
        </p:nvGraphicFramePr>
        <p:xfrm>
          <a:off x="1397955" y="705346"/>
          <a:ext cx="6348089" cy="400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934">
                  <a:extLst>
                    <a:ext uri="{9D8B030D-6E8A-4147-A177-3AD203B41FA5}">
                      <a16:colId xmlns:a16="http://schemas.microsoft.com/office/drawing/2014/main" val="263291116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470477448"/>
                    </a:ext>
                  </a:extLst>
                </a:gridCol>
                <a:gridCol w="550015">
                  <a:extLst>
                    <a:ext uri="{9D8B030D-6E8A-4147-A177-3AD203B41FA5}">
                      <a16:colId xmlns:a16="http://schemas.microsoft.com/office/drawing/2014/main" val="2236775543"/>
                    </a:ext>
                  </a:extLst>
                </a:gridCol>
                <a:gridCol w="701270">
                  <a:extLst>
                    <a:ext uri="{9D8B030D-6E8A-4147-A177-3AD203B41FA5}">
                      <a16:colId xmlns:a16="http://schemas.microsoft.com/office/drawing/2014/main" val="3698755860"/>
                    </a:ext>
                  </a:extLst>
                </a:gridCol>
                <a:gridCol w="495013">
                  <a:extLst>
                    <a:ext uri="{9D8B030D-6E8A-4147-A177-3AD203B41FA5}">
                      <a16:colId xmlns:a16="http://schemas.microsoft.com/office/drawing/2014/main" val="3304455277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2973041355"/>
                    </a:ext>
                  </a:extLst>
                </a:gridCol>
                <a:gridCol w="687519">
                  <a:extLst>
                    <a:ext uri="{9D8B030D-6E8A-4147-A177-3AD203B41FA5}">
                      <a16:colId xmlns:a16="http://schemas.microsoft.com/office/drawing/2014/main" val="3095055391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77132491"/>
                    </a:ext>
                  </a:extLst>
                </a:gridCol>
                <a:gridCol w="687518">
                  <a:extLst>
                    <a:ext uri="{9D8B030D-6E8A-4147-A177-3AD203B41FA5}">
                      <a16:colId xmlns:a16="http://schemas.microsoft.com/office/drawing/2014/main" val="71257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8068"/>
                  </a:ext>
                </a:extLst>
              </a:tr>
              <a:tr h="23697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96096"/>
                  </a:ext>
                </a:extLst>
              </a:tr>
              <a:tr h="22540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13818"/>
                  </a:ext>
                </a:extLst>
              </a:tr>
              <a:tr h="23445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953"/>
                  </a:ext>
                </a:extLst>
              </a:tr>
              <a:tr h="22975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5807"/>
                  </a:ext>
                </a:extLst>
              </a:tr>
              <a:tr h="24568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79468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280577"/>
                  </a:ext>
                </a:extLst>
              </a:tr>
              <a:tr h="22941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37192"/>
                  </a:ext>
                </a:extLst>
              </a:tr>
              <a:tr h="26596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6239"/>
                  </a:ext>
                </a:extLst>
              </a:tr>
              <a:tr h="25438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50082"/>
                  </a:ext>
                </a:extLst>
              </a:tr>
              <a:tr h="26343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948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0.415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2913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55359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9980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99830"/>
                  </a:ext>
                </a:extLst>
              </a:tr>
            </a:tbl>
          </a:graphicData>
        </a:graphic>
      </p:graphicFrame>
      <p:sp>
        <p:nvSpPr>
          <p:cNvPr id="22" name="Google Shape;77;p18">
            <a:extLst>
              <a:ext uri="{FF2B5EF4-FFF2-40B4-BE49-F238E27FC236}">
                <a16:creationId xmlns:a16="http://schemas.microsoft.com/office/drawing/2014/main" id="{EB73E9BD-376C-BC6C-9536-CE40D0434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4827" y="0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sz="3200" b="0" dirty="0"/>
              <a:t>RISULTATI</a:t>
            </a:r>
            <a:endParaRPr sz="3200" b="0" dirty="0"/>
          </a:p>
        </p:txBody>
      </p:sp>
    </p:spTree>
    <p:extLst>
      <p:ext uri="{BB962C8B-B14F-4D97-AF65-F5344CB8AC3E}">
        <p14:creationId xmlns:p14="http://schemas.microsoft.com/office/powerpoint/2010/main" val="31143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AA2B4702-DE81-2A65-E29A-81C9FED2E03D}"/>
              </a:ext>
            </a:extLst>
          </p:cNvPr>
          <p:cNvGraphicFramePr>
            <a:graphicFrameLocks noGrp="1"/>
          </p:cNvGraphicFramePr>
          <p:nvPr/>
        </p:nvGraphicFramePr>
        <p:xfrm>
          <a:off x="1397955" y="705346"/>
          <a:ext cx="6348089" cy="400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934">
                  <a:extLst>
                    <a:ext uri="{9D8B030D-6E8A-4147-A177-3AD203B41FA5}">
                      <a16:colId xmlns:a16="http://schemas.microsoft.com/office/drawing/2014/main" val="2632911161"/>
                    </a:ext>
                  </a:extLst>
                </a:gridCol>
                <a:gridCol w="625642">
                  <a:extLst>
                    <a:ext uri="{9D8B030D-6E8A-4147-A177-3AD203B41FA5}">
                      <a16:colId xmlns:a16="http://schemas.microsoft.com/office/drawing/2014/main" val="470477448"/>
                    </a:ext>
                  </a:extLst>
                </a:gridCol>
                <a:gridCol w="550015">
                  <a:extLst>
                    <a:ext uri="{9D8B030D-6E8A-4147-A177-3AD203B41FA5}">
                      <a16:colId xmlns:a16="http://schemas.microsoft.com/office/drawing/2014/main" val="2236775543"/>
                    </a:ext>
                  </a:extLst>
                </a:gridCol>
                <a:gridCol w="701270">
                  <a:extLst>
                    <a:ext uri="{9D8B030D-6E8A-4147-A177-3AD203B41FA5}">
                      <a16:colId xmlns:a16="http://schemas.microsoft.com/office/drawing/2014/main" val="3698755860"/>
                    </a:ext>
                  </a:extLst>
                </a:gridCol>
                <a:gridCol w="495013">
                  <a:extLst>
                    <a:ext uri="{9D8B030D-6E8A-4147-A177-3AD203B41FA5}">
                      <a16:colId xmlns:a16="http://schemas.microsoft.com/office/drawing/2014/main" val="3304455277"/>
                    </a:ext>
                  </a:extLst>
                </a:gridCol>
                <a:gridCol w="983152">
                  <a:extLst>
                    <a:ext uri="{9D8B030D-6E8A-4147-A177-3AD203B41FA5}">
                      <a16:colId xmlns:a16="http://schemas.microsoft.com/office/drawing/2014/main" val="2973041355"/>
                    </a:ext>
                  </a:extLst>
                </a:gridCol>
                <a:gridCol w="687519">
                  <a:extLst>
                    <a:ext uri="{9D8B030D-6E8A-4147-A177-3AD203B41FA5}">
                      <a16:colId xmlns:a16="http://schemas.microsoft.com/office/drawing/2014/main" val="3095055391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77132491"/>
                    </a:ext>
                  </a:extLst>
                </a:gridCol>
                <a:gridCol w="687518">
                  <a:extLst>
                    <a:ext uri="{9D8B030D-6E8A-4147-A177-3AD203B41FA5}">
                      <a16:colId xmlns:a16="http://schemas.microsoft.com/office/drawing/2014/main" val="71257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58068"/>
                  </a:ext>
                </a:extLst>
              </a:tr>
              <a:tr h="23697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96096"/>
                  </a:ext>
                </a:extLst>
              </a:tr>
              <a:tr h="22540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E1-S2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5798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5912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13818"/>
                  </a:ext>
                </a:extLst>
              </a:tr>
              <a:tr h="23445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2953"/>
                  </a:ext>
                </a:extLst>
              </a:tr>
              <a:tr h="22975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E2-S2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5807"/>
                  </a:ext>
                </a:extLst>
              </a:tr>
              <a:tr h="245684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79468"/>
                  </a:ext>
                </a:extLst>
              </a:tr>
              <a:tr h="24098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280577"/>
                  </a:ext>
                </a:extLst>
              </a:tr>
              <a:tr h="22941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637192"/>
                  </a:ext>
                </a:extLst>
              </a:tr>
              <a:tr h="26596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636239"/>
                  </a:ext>
                </a:extLst>
              </a:tr>
              <a:tr h="254382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E3-S5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50082"/>
                  </a:ext>
                </a:extLst>
              </a:tr>
              <a:tr h="263435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0.384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0948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0.630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0.261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0.415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2913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255359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0.869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139980"/>
                  </a:ext>
                </a:extLst>
              </a:tr>
              <a:tr h="247506"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E4-S5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0.961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0.735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299830"/>
                  </a:ext>
                </a:extLst>
              </a:tr>
            </a:tbl>
          </a:graphicData>
        </a:graphic>
      </p:graphicFrame>
      <p:sp>
        <p:nvSpPr>
          <p:cNvPr id="22" name="Google Shape;77;p18">
            <a:extLst>
              <a:ext uri="{FF2B5EF4-FFF2-40B4-BE49-F238E27FC236}">
                <a16:creationId xmlns:a16="http://schemas.microsoft.com/office/drawing/2014/main" id="{EB73E9BD-376C-BC6C-9536-CE40D0434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04827" y="0"/>
            <a:ext cx="51343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0" dirty="0"/>
              <a:t>RISULTATI</a:t>
            </a:r>
            <a:endParaRPr sz="3200" b="0" dirty="0"/>
          </a:p>
        </p:txBody>
      </p:sp>
    </p:spTree>
    <p:extLst>
      <p:ext uri="{BB962C8B-B14F-4D97-AF65-F5344CB8AC3E}">
        <p14:creationId xmlns:p14="http://schemas.microsoft.com/office/powerpoint/2010/main" val="38585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CONCLUSIONI E SVILUPPI FUTURI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50"/>
            <a:ext cx="82296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 risultati dimostrano che applicando la giusta tecnica all’algoritmo è possibile raggiungere un’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accuracy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pari al 91%</a:t>
            </a: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E’ possibile ripetere i test applicando un diverso filtro da quello gaussiano oppure scegliendo un modello diverso da ResNet-50 per generale gli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embeddings</a:t>
            </a: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59C4968-63DD-1545-6D43-83A04E6F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94505"/>
            <a:ext cx="4098679" cy="25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RIFERIMENTI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50"/>
            <a:ext cx="82296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Paper</a:t>
            </a: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  <a:hlinkClick r:id="rId3"/>
              </a:rPr>
              <a:t>https://it.overleaf.com/6142397323ktcfxtrbtrwh</a:t>
            </a: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Tool</a:t>
            </a: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  <a:hlinkClick r:id="rId4"/>
              </a:rPr>
              <a:t>https://github.com/pasqualematrone/Face-Similarity</a:t>
            </a: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</p:txBody>
      </p:sp>
      <p:pic>
        <p:nvPicPr>
          <p:cNvPr id="5" name="Elemento grafico 4" descr="Internet contorno">
            <a:extLst>
              <a:ext uri="{FF2B5EF4-FFF2-40B4-BE49-F238E27FC236}">
                <a16:creationId xmlns:a16="http://schemas.microsoft.com/office/drawing/2014/main" id="{E535D9F3-197E-6BB2-A053-32AE9392A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74702" y="1475001"/>
            <a:ext cx="4012098" cy="40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5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7"/>
          <p:cNvGrpSpPr/>
          <p:nvPr/>
        </p:nvGrpSpPr>
        <p:grpSpPr>
          <a:xfrm>
            <a:off x="506550" y="410400"/>
            <a:ext cx="3971625" cy="4382799"/>
            <a:chOff x="506550" y="410400"/>
            <a:chExt cx="3971625" cy="4382799"/>
          </a:xfrm>
        </p:grpSpPr>
        <p:sp>
          <p:nvSpPr>
            <p:cNvPr id="67" name="Google Shape;67;p17"/>
            <p:cNvSpPr/>
            <p:nvPr/>
          </p:nvSpPr>
          <p:spPr>
            <a:xfrm rot="5400000">
              <a:off x="672236" y="910937"/>
              <a:ext cx="1877100" cy="16840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 rot="5400000">
              <a:off x="2079321" y="1902215"/>
              <a:ext cx="1492584" cy="1339056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 rot="5400000">
              <a:off x="2781678" y="502369"/>
              <a:ext cx="1788465" cy="1604527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 rot="5400000">
              <a:off x="445176" y="2791095"/>
              <a:ext cx="1193329" cy="107058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 rot="5400000">
              <a:off x="2339702" y="2707474"/>
              <a:ext cx="2198825" cy="1972625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 rot="5400000">
              <a:off x="1195386" y="3251125"/>
              <a:ext cx="1494532" cy="1340791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5;p17">
            <a:extLst>
              <a:ext uri="{FF2B5EF4-FFF2-40B4-BE49-F238E27FC236}">
                <a16:creationId xmlns:a16="http://schemas.microsoft.com/office/drawing/2014/main" id="{C55560EB-CDF6-E0AE-6FED-BD25ABEFA17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72925" y="2458438"/>
            <a:ext cx="3914700" cy="13713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FONDAMENTI DI VISIONE ARTIFICIALE E BIOMETRIA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lt1"/>
                </a:solidFill>
              </a:rPr>
              <a:t>a.a</a:t>
            </a:r>
            <a:r>
              <a:rPr lang="it-IT" dirty="0">
                <a:solidFill>
                  <a:schemeClr val="lt1"/>
                </a:solidFill>
              </a:rPr>
              <a:t>. 2021/22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Prof. Michele Nappi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Tutor: dott.ssa Lucia Cimmino</a:t>
            </a:r>
            <a:endParaRPr lang="en-GB" dirty="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Gruppo: Pasquale Matrone, Sergio Del Sorbo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CDD89EAC-F3F3-0FA9-9F99-A1B2BB7FE0B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96113" y="3829812"/>
            <a:ext cx="1263396" cy="1313688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181AD1D4-13CD-247F-A58C-18F20E094F9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3665" y="3829812"/>
            <a:ext cx="1203960" cy="1193291"/>
          </a:xfrm>
          <a:prstGeom prst="rect">
            <a:avLst/>
          </a:prstGeom>
        </p:spPr>
      </p:pic>
      <p:sp>
        <p:nvSpPr>
          <p:cNvPr id="15" name="Google Shape;64;p17">
            <a:extLst>
              <a:ext uri="{FF2B5EF4-FFF2-40B4-BE49-F238E27FC236}">
                <a16:creationId xmlns:a16="http://schemas.microsoft.com/office/drawing/2014/main" id="{980F35D9-D691-EE84-C6A0-0B68EDD2BE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772925" y="395549"/>
            <a:ext cx="3914700" cy="2198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Grazie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45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SISTEMA PROPOSTO – RESIZE E FACE DETECTION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50"/>
            <a:ext cx="82296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Poichè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la rete ResNet-50 prende in input immagini di taglia 224x224, il primo passo da eseguire è il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resize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delle immagini di input alla size desiderata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Per ridurre il rumore preservando le forme, è possibile applicare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filtro gaussiano 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alle immagini in input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passaggio successivo, se le immagini in input non sono solamente volti, consiste nella </a:t>
            </a:r>
            <a:r>
              <a:rPr lang="it-IT" sz="1300" b="1" dirty="0" err="1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detection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volto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tramite il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framework MTCNN 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che è in grado di performare in tempi accettabili anche senza sfruttare la GPU</a:t>
            </a:r>
          </a:p>
        </p:txBody>
      </p:sp>
      <p:grpSp>
        <p:nvGrpSpPr>
          <p:cNvPr id="17" name="Google Shape;516;p27">
            <a:extLst>
              <a:ext uri="{FF2B5EF4-FFF2-40B4-BE49-F238E27FC236}">
                <a16:creationId xmlns:a16="http://schemas.microsoft.com/office/drawing/2014/main" id="{85D2A2FC-8E71-704A-5D7A-5B18FB10A5E0}"/>
              </a:ext>
            </a:extLst>
          </p:cNvPr>
          <p:cNvGrpSpPr/>
          <p:nvPr/>
        </p:nvGrpSpPr>
        <p:grpSpPr>
          <a:xfrm>
            <a:off x="6050171" y="2951750"/>
            <a:ext cx="1408200" cy="2136375"/>
            <a:chOff x="2182375" y="2509912"/>
            <a:chExt cx="1408200" cy="2136375"/>
          </a:xfrm>
        </p:grpSpPr>
        <p:cxnSp>
          <p:nvCxnSpPr>
            <p:cNvPr id="18" name="Google Shape;517;p27">
              <a:extLst>
                <a:ext uri="{FF2B5EF4-FFF2-40B4-BE49-F238E27FC236}">
                  <a16:creationId xmlns:a16="http://schemas.microsoft.com/office/drawing/2014/main" id="{97E37806-178B-E758-FBC7-EC327DB59DA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 flipV="1">
              <a:off x="2886475" y="2853013"/>
              <a:ext cx="1" cy="572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9" name="Google Shape;518;p27">
              <a:extLst>
                <a:ext uri="{FF2B5EF4-FFF2-40B4-BE49-F238E27FC236}">
                  <a16:creationId xmlns:a16="http://schemas.microsoft.com/office/drawing/2014/main" id="{211F6613-D380-7BCC-CAFF-5422786F7D91}"/>
                </a:ext>
              </a:extLst>
            </p:cNvPr>
            <p:cNvSpPr/>
            <p:nvPr/>
          </p:nvSpPr>
          <p:spPr>
            <a:xfrm rot="-5400000">
              <a:off x="2276188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9;p27">
              <a:extLst>
                <a:ext uri="{FF2B5EF4-FFF2-40B4-BE49-F238E27FC236}">
                  <a16:creationId xmlns:a16="http://schemas.microsoft.com/office/drawing/2014/main" id="{0C7564E0-87D0-982E-500A-CF1E29FE3F52}"/>
                </a:ext>
              </a:extLst>
            </p:cNvPr>
            <p:cNvSpPr txBox="1"/>
            <p:nvPr/>
          </p:nvSpPr>
          <p:spPr>
            <a:xfrm>
              <a:off x="2182375" y="2509912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 err="1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Calcolo</a:t>
              </a:r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 Embeddings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2" name="Google Shape;521;p27">
              <a:extLst>
                <a:ext uri="{FF2B5EF4-FFF2-40B4-BE49-F238E27FC236}">
                  <a16:creationId xmlns:a16="http://schemas.microsoft.com/office/drawing/2014/main" id="{7779130D-D213-38D5-8952-68923D92871A}"/>
                </a:ext>
              </a:extLst>
            </p:cNvPr>
            <p:cNvSpPr txBox="1"/>
            <p:nvPr/>
          </p:nvSpPr>
          <p:spPr>
            <a:xfrm>
              <a:off x="241382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grpSp>
        <p:nvGrpSpPr>
          <p:cNvPr id="23" name="Google Shape;522;p27">
            <a:extLst>
              <a:ext uri="{FF2B5EF4-FFF2-40B4-BE49-F238E27FC236}">
                <a16:creationId xmlns:a16="http://schemas.microsoft.com/office/drawing/2014/main" id="{C35FEBE9-D985-6D7A-C527-C6B6E4DE623A}"/>
              </a:ext>
            </a:extLst>
          </p:cNvPr>
          <p:cNvGrpSpPr/>
          <p:nvPr/>
        </p:nvGrpSpPr>
        <p:grpSpPr>
          <a:xfrm>
            <a:off x="7301746" y="2948475"/>
            <a:ext cx="1408200" cy="2139651"/>
            <a:chOff x="3891150" y="2506636"/>
            <a:chExt cx="1408200" cy="2139651"/>
          </a:xfrm>
        </p:grpSpPr>
        <p:cxnSp>
          <p:nvCxnSpPr>
            <p:cNvPr id="24" name="Google Shape;523;p27">
              <a:extLst>
                <a:ext uri="{FF2B5EF4-FFF2-40B4-BE49-F238E27FC236}">
                  <a16:creationId xmlns:a16="http://schemas.microsoft.com/office/drawing/2014/main" id="{040AB349-4857-7CE2-D20D-962359D1E08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 flipV="1">
              <a:off x="4572000" y="2853012"/>
              <a:ext cx="1" cy="57270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5" name="Google Shape;524;p27">
              <a:extLst>
                <a:ext uri="{FF2B5EF4-FFF2-40B4-BE49-F238E27FC236}">
                  <a16:creationId xmlns:a16="http://schemas.microsoft.com/office/drawing/2014/main" id="{AC8F5FCD-28A5-3A26-FC65-1CF30032426D}"/>
                </a:ext>
              </a:extLst>
            </p:cNvPr>
            <p:cNvSpPr/>
            <p:nvPr/>
          </p:nvSpPr>
          <p:spPr>
            <a:xfrm rot="-5400000">
              <a:off x="396171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5;p27">
              <a:extLst>
                <a:ext uri="{FF2B5EF4-FFF2-40B4-BE49-F238E27FC236}">
                  <a16:creationId xmlns:a16="http://schemas.microsoft.com/office/drawing/2014/main" id="{F697DE46-C7E6-6FCF-DA4A-1AF6E7FED893}"/>
                </a:ext>
              </a:extLst>
            </p:cNvPr>
            <p:cNvSpPr txBox="1"/>
            <p:nvPr/>
          </p:nvSpPr>
          <p:spPr>
            <a:xfrm>
              <a:off x="3891150" y="2506636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Image </a:t>
              </a:r>
            </a:p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Similarity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8" name="Google Shape;527;p27">
              <a:extLst>
                <a:ext uri="{FF2B5EF4-FFF2-40B4-BE49-F238E27FC236}">
                  <a16:creationId xmlns:a16="http://schemas.microsoft.com/office/drawing/2014/main" id="{B4BE9BC4-1415-68AE-5D16-8B32EFF8224B}"/>
                </a:ext>
              </a:extLst>
            </p:cNvPr>
            <p:cNvSpPr txBox="1"/>
            <p:nvPr/>
          </p:nvSpPr>
          <p:spPr>
            <a:xfrm>
              <a:off x="409887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3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pic>
        <p:nvPicPr>
          <p:cNvPr id="21" name="Immagine 20" descr="Immagine che contiene abbigliamento, persona, copricapo&#10;&#10;Descrizione generata automaticamente">
            <a:extLst>
              <a:ext uri="{FF2B5EF4-FFF2-40B4-BE49-F238E27FC236}">
                <a16:creationId xmlns:a16="http://schemas.microsoft.com/office/drawing/2014/main" id="{1A5B8D73-A775-1B4B-494F-BAE587516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973" y="3995550"/>
            <a:ext cx="899191" cy="908894"/>
          </a:xfrm>
          <a:prstGeom prst="rect">
            <a:avLst/>
          </a:prstGeom>
        </p:spPr>
      </p:pic>
      <p:pic>
        <p:nvPicPr>
          <p:cNvPr id="27" name="Immagine 26" descr="Immagine che contiene persona, abbigliamento, maschera, occhiali&#10;&#10;Descrizione generata automaticamente">
            <a:extLst>
              <a:ext uri="{FF2B5EF4-FFF2-40B4-BE49-F238E27FC236}">
                <a16:creationId xmlns:a16="http://schemas.microsoft.com/office/drawing/2014/main" id="{23D70A0B-F506-608D-DA92-4560ACCCB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7" y="3995550"/>
            <a:ext cx="713526" cy="891908"/>
          </a:xfrm>
          <a:prstGeom prst="rect">
            <a:avLst/>
          </a:prstGeom>
        </p:spPr>
      </p:pic>
      <p:pic>
        <p:nvPicPr>
          <p:cNvPr id="29" name="Immagine 28" descr="Immagine che contiene persona, interni, giovane, posando&#10;&#10;Descrizione generata automaticamente">
            <a:extLst>
              <a:ext uri="{FF2B5EF4-FFF2-40B4-BE49-F238E27FC236}">
                <a16:creationId xmlns:a16="http://schemas.microsoft.com/office/drawing/2014/main" id="{C475ACB6-BD02-3218-D2D2-547D82C2E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7" y="2984992"/>
            <a:ext cx="718565" cy="898205"/>
          </a:xfrm>
          <a:prstGeom prst="rect">
            <a:avLst/>
          </a:prstGeom>
        </p:spPr>
      </p:pic>
      <p:pic>
        <p:nvPicPr>
          <p:cNvPr id="30" name="Immagine 29" descr="Immagine che contiene persona, abbigliamento, interni&#10;&#10;Descrizione generata automaticamente">
            <a:extLst>
              <a:ext uri="{FF2B5EF4-FFF2-40B4-BE49-F238E27FC236}">
                <a16:creationId xmlns:a16="http://schemas.microsoft.com/office/drawing/2014/main" id="{A5278497-2C39-ACCD-E3EC-A422B175B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85" y="2990335"/>
            <a:ext cx="898205" cy="898205"/>
          </a:xfrm>
          <a:prstGeom prst="rect">
            <a:avLst/>
          </a:prstGeom>
        </p:spPr>
      </p:pic>
      <p:pic>
        <p:nvPicPr>
          <p:cNvPr id="31" name="Immagine 30" descr="Immagine che contiene persona, interni, posando&#10;&#10;Descrizione generata automaticamente">
            <a:extLst>
              <a:ext uri="{FF2B5EF4-FFF2-40B4-BE49-F238E27FC236}">
                <a16:creationId xmlns:a16="http://schemas.microsoft.com/office/drawing/2014/main" id="{9566176E-7D2C-208D-23E3-10A84BA887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76" y="3995550"/>
            <a:ext cx="908894" cy="908894"/>
          </a:xfrm>
          <a:prstGeom prst="rect">
            <a:avLst/>
          </a:prstGeom>
        </p:spPr>
      </p:pic>
      <p:pic>
        <p:nvPicPr>
          <p:cNvPr id="32" name="Immagine 31" descr="Immagine che contiene persona, abbigliamento, indossando, sorridente&#10;&#10;Descrizione generata automaticamente">
            <a:extLst>
              <a:ext uri="{FF2B5EF4-FFF2-40B4-BE49-F238E27FC236}">
                <a16:creationId xmlns:a16="http://schemas.microsoft.com/office/drawing/2014/main" id="{54DF987B-B90A-2A5F-D1F8-C51B23D15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278" y="2984993"/>
            <a:ext cx="888580" cy="898204"/>
          </a:xfrm>
          <a:prstGeom prst="rect">
            <a:avLst/>
          </a:prstGeom>
        </p:spPr>
      </p:pic>
      <p:grpSp>
        <p:nvGrpSpPr>
          <p:cNvPr id="33" name="Google Shape;509;p27">
            <a:extLst>
              <a:ext uri="{FF2B5EF4-FFF2-40B4-BE49-F238E27FC236}">
                <a16:creationId xmlns:a16="http://schemas.microsoft.com/office/drawing/2014/main" id="{CE86BC45-E6E0-332A-9637-19CE7EBD0706}"/>
              </a:ext>
            </a:extLst>
          </p:cNvPr>
          <p:cNvGrpSpPr/>
          <p:nvPr/>
        </p:nvGrpSpPr>
        <p:grpSpPr>
          <a:xfrm>
            <a:off x="4798120" y="2895199"/>
            <a:ext cx="1408200" cy="2192927"/>
            <a:chOff x="496849" y="2453360"/>
            <a:chExt cx="1408200" cy="2192927"/>
          </a:xfrm>
        </p:grpSpPr>
        <p:cxnSp>
          <p:nvCxnSpPr>
            <p:cNvPr id="34" name="Google Shape;510;p27">
              <a:extLst>
                <a:ext uri="{FF2B5EF4-FFF2-40B4-BE49-F238E27FC236}">
                  <a16:creationId xmlns:a16="http://schemas.microsoft.com/office/drawing/2014/main" id="{3A2C436B-E7B1-73C4-E8B6-AC3E018797C7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 flipH="1" flipV="1">
              <a:off x="1200949" y="2853014"/>
              <a:ext cx="2" cy="572699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5" name="Google Shape;511;p27">
              <a:extLst>
                <a:ext uri="{FF2B5EF4-FFF2-40B4-BE49-F238E27FC236}">
                  <a16:creationId xmlns:a16="http://schemas.microsoft.com/office/drawing/2014/main" id="{4DF3901B-3B24-0750-5570-B2549C000103}"/>
                </a:ext>
              </a:extLst>
            </p:cNvPr>
            <p:cNvSpPr/>
            <p:nvPr/>
          </p:nvSpPr>
          <p:spPr>
            <a:xfrm rot="-5400000">
              <a:off x="590663" y="3488525"/>
              <a:ext cx="1220575" cy="1094950"/>
            </a:xfrm>
            <a:prstGeom prst="flowChartPreparation">
              <a:avLst/>
            </a:prstGeom>
            <a:solidFill>
              <a:schemeClr val="accent6">
                <a:lumMod val="50000"/>
              </a:scheme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6" name="Google Shape;513;p27">
              <a:extLst>
                <a:ext uri="{FF2B5EF4-FFF2-40B4-BE49-F238E27FC236}">
                  <a16:creationId xmlns:a16="http://schemas.microsoft.com/office/drawing/2014/main" id="{1BB79043-F83F-28A4-D0BA-90462DF7FB7A}"/>
                </a:ext>
              </a:extLst>
            </p:cNvPr>
            <p:cNvSpPr txBox="1"/>
            <p:nvPr/>
          </p:nvSpPr>
          <p:spPr>
            <a:xfrm>
              <a:off x="496849" y="2453360"/>
              <a:ext cx="1408200" cy="45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accent6">
                      <a:lumMod val="50000"/>
                    </a:schemeClr>
                  </a:solidFill>
                  <a:latin typeface="Squada One"/>
                  <a:ea typeface="Squada One"/>
                  <a:cs typeface="Squada One"/>
                  <a:sym typeface="Squada One"/>
                </a:rPr>
                <a:t>Resize e Face Detection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7" name="Google Shape;515;p27">
              <a:extLst>
                <a:ext uri="{FF2B5EF4-FFF2-40B4-BE49-F238E27FC236}">
                  <a16:creationId xmlns:a16="http://schemas.microsoft.com/office/drawing/2014/main" id="{2AB5EA56-58DA-653B-DDC1-96AF96B3213F}"/>
                </a:ext>
              </a:extLst>
            </p:cNvPr>
            <p:cNvSpPr txBox="1"/>
            <p:nvPr/>
          </p:nvSpPr>
          <p:spPr>
            <a:xfrm>
              <a:off x="728300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640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SISTEMA PROPOSTO –  </a:t>
            </a:r>
            <a:r>
              <a:rPr lang="en-GB" sz="24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CALCOLO EMBEDDINGS IMMAGINI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200" y="1147950"/>
            <a:ext cx="8229600" cy="23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Un’</a:t>
            </a:r>
            <a:r>
              <a:rPr lang="it-IT" sz="1300" b="1" dirty="0" err="1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embedding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è una rappresentazione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lower-dimensional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un’immagine; in altre parole, è una rappresentazione vettoriale «densa» dell’immagine</a:t>
            </a: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Per costruire l’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embedding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un’immagine, nel nostro lavoro abbiamo utilizziamo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ResNet-50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che è una rete neurale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convoluzionale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preaddestrata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su oltre un milione di immagini del database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ImageNet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e profonda 50 strati</a:t>
            </a:r>
          </a:p>
          <a:p>
            <a:pPr marL="146050"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In sostanza, prese in input due immagini di volto, il nostro modello di rete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convoluzionaria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ResNet-50 restituisce in output gli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embeddings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delle stesse</a:t>
            </a:r>
          </a:p>
        </p:txBody>
      </p:sp>
      <p:grpSp>
        <p:nvGrpSpPr>
          <p:cNvPr id="17" name="Google Shape;516;p27">
            <a:extLst>
              <a:ext uri="{FF2B5EF4-FFF2-40B4-BE49-F238E27FC236}">
                <a16:creationId xmlns:a16="http://schemas.microsoft.com/office/drawing/2014/main" id="{85D2A2FC-8E71-704A-5D7A-5B18FB10A5E0}"/>
              </a:ext>
            </a:extLst>
          </p:cNvPr>
          <p:cNvGrpSpPr/>
          <p:nvPr/>
        </p:nvGrpSpPr>
        <p:grpSpPr>
          <a:xfrm>
            <a:off x="6050171" y="2951750"/>
            <a:ext cx="1408200" cy="2136375"/>
            <a:chOff x="2182375" y="2509912"/>
            <a:chExt cx="1408200" cy="2136375"/>
          </a:xfrm>
        </p:grpSpPr>
        <p:cxnSp>
          <p:nvCxnSpPr>
            <p:cNvPr id="18" name="Google Shape;517;p27">
              <a:extLst>
                <a:ext uri="{FF2B5EF4-FFF2-40B4-BE49-F238E27FC236}">
                  <a16:creationId xmlns:a16="http://schemas.microsoft.com/office/drawing/2014/main" id="{97E37806-178B-E758-FBC7-EC327DB59DA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 flipV="1">
              <a:off x="2886475" y="2853013"/>
              <a:ext cx="1" cy="572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9" name="Google Shape;518;p27">
              <a:extLst>
                <a:ext uri="{FF2B5EF4-FFF2-40B4-BE49-F238E27FC236}">
                  <a16:creationId xmlns:a16="http://schemas.microsoft.com/office/drawing/2014/main" id="{211F6613-D380-7BCC-CAFF-5422786F7D91}"/>
                </a:ext>
              </a:extLst>
            </p:cNvPr>
            <p:cNvSpPr/>
            <p:nvPr/>
          </p:nvSpPr>
          <p:spPr>
            <a:xfrm rot="-5400000">
              <a:off x="2276188" y="3488525"/>
              <a:ext cx="1220575" cy="1094950"/>
            </a:xfrm>
            <a:prstGeom prst="flowChartPreparation">
              <a:avLst/>
            </a:prstGeom>
            <a:solidFill>
              <a:schemeClr val="accent6">
                <a:lumMod val="50000"/>
              </a:scheme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9;p27">
              <a:extLst>
                <a:ext uri="{FF2B5EF4-FFF2-40B4-BE49-F238E27FC236}">
                  <a16:creationId xmlns:a16="http://schemas.microsoft.com/office/drawing/2014/main" id="{0C7564E0-87D0-982E-500A-CF1E29FE3F52}"/>
                </a:ext>
              </a:extLst>
            </p:cNvPr>
            <p:cNvSpPr txBox="1"/>
            <p:nvPr/>
          </p:nvSpPr>
          <p:spPr>
            <a:xfrm>
              <a:off x="2182375" y="2509912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>
                  <a:solidFill>
                    <a:schemeClr val="accent6">
                      <a:lumMod val="50000"/>
                    </a:schemeClr>
                  </a:solidFill>
                  <a:latin typeface="Squada One"/>
                  <a:ea typeface="Squada One"/>
                  <a:cs typeface="Squada One"/>
                  <a:sym typeface="Squada One"/>
                </a:rPr>
                <a:t>Calcolo Embeddings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2" name="Google Shape;521;p27">
              <a:extLst>
                <a:ext uri="{FF2B5EF4-FFF2-40B4-BE49-F238E27FC236}">
                  <a16:creationId xmlns:a16="http://schemas.microsoft.com/office/drawing/2014/main" id="{7779130D-D213-38D5-8952-68923D92871A}"/>
                </a:ext>
              </a:extLst>
            </p:cNvPr>
            <p:cNvSpPr txBox="1"/>
            <p:nvPr/>
          </p:nvSpPr>
          <p:spPr>
            <a:xfrm>
              <a:off x="241382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grpSp>
        <p:nvGrpSpPr>
          <p:cNvPr id="23" name="Google Shape;522;p27">
            <a:extLst>
              <a:ext uri="{FF2B5EF4-FFF2-40B4-BE49-F238E27FC236}">
                <a16:creationId xmlns:a16="http://schemas.microsoft.com/office/drawing/2014/main" id="{C35FEBE9-D985-6D7A-C527-C6B6E4DE623A}"/>
              </a:ext>
            </a:extLst>
          </p:cNvPr>
          <p:cNvGrpSpPr/>
          <p:nvPr/>
        </p:nvGrpSpPr>
        <p:grpSpPr>
          <a:xfrm>
            <a:off x="7301746" y="2948475"/>
            <a:ext cx="1408200" cy="2139651"/>
            <a:chOff x="3891150" y="2506636"/>
            <a:chExt cx="1408200" cy="2139651"/>
          </a:xfrm>
        </p:grpSpPr>
        <p:cxnSp>
          <p:nvCxnSpPr>
            <p:cNvPr id="24" name="Google Shape;523;p27">
              <a:extLst>
                <a:ext uri="{FF2B5EF4-FFF2-40B4-BE49-F238E27FC236}">
                  <a16:creationId xmlns:a16="http://schemas.microsoft.com/office/drawing/2014/main" id="{040AB349-4857-7CE2-D20D-962359D1E086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 flipH="1" flipV="1">
              <a:off x="4572000" y="2853012"/>
              <a:ext cx="1" cy="57270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5" name="Google Shape;524;p27">
              <a:extLst>
                <a:ext uri="{FF2B5EF4-FFF2-40B4-BE49-F238E27FC236}">
                  <a16:creationId xmlns:a16="http://schemas.microsoft.com/office/drawing/2014/main" id="{AC8F5FCD-28A5-3A26-FC65-1CF30032426D}"/>
                </a:ext>
              </a:extLst>
            </p:cNvPr>
            <p:cNvSpPr/>
            <p:nvPr/>
          </p:nvSpPr>
          <p:spPr>
            <a:xfrm rot="-5400000">
              <a:off x="396171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25;p27">
              <a:extLst>
                <a:ext uri="{FF2B5EF4-FFF2-40B4-BE49-F238E27FC236}">
                  <a16:creationId xmlns:a16="http://schemas.microsoft.com/office/drawing/2014/main" id="{F697DE46-C7E6-6FCF-DA4A-1AF6E7FED893}"/>
                </a:ext>
              </a:extLst>
            </p:cNvPr>
            <p:cNvSpPr txBox="1"/>
            <p:nvPr/>
          </p:nvSpPr>
          <p:spPr>
            <a:xfrm>
              <a:off x="3891150" y="2506636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Image </a:t>
              </a:r>
            </a:p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Similarity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8" name="Google Shape;527;p27">
              <a:extLst>
                <a:ext uri="{FF2B5EF4-FFF2-40B4-BE49-F238E27FC236}">
                  <a16:creationId xmlns:a16="http://schemas.microsoft.com/office/drawing/2014/main" id="{B4BE9BC4-1415-68AE-5D16-8B32EFF8224B}"/>
                </a:ext>
              </a:extLst>
            </p:cNvPr>
            <p:cNvSpPr txBox="1"/>
            <p:nvPr/>
          </p:nvSpPr>
          <p:spPr>
            <a:xfrm>
              <a:off x="409887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3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grpSp>
        <p:nvGrpSpPr>
          <p:cNvPr id="38" name="Google Shape;509;p27">
            <a:extLst>
              <a:ext uri="{FF2B5EF4-FFF2-40B4-BE49-F238E27FC236}">
                <a16:creationId xmlns:a16="http://schemas.microsoft.com/office/drawing/2014/main" id="{34243DE7-2D65-5625-514C-04962F139040}"/>
              </a:ext>
            </a:extLst>
          </p:cNvPr>
          <p:cNvGrpSpPr/>
          <p:nvPr/>
        </p:nvGrpSpPr>
        <p:grpSpPr>
          <a:xfrm>
            <a:off x="4798120" y="2895199"/>
            <a:ext cx="1408200" cy="2192927"/>
            <a:chOff x="496849" y="2453360"/>
            <a:chExt cx="1408200" cy="2192927"/>
          </a:xfrm>
        </p:grpSpPr>
        <p:cxnSp>
          <p:nvCxnSpPr>
            <p:cNvPr id="39" name="Google Shape;510;p27">
              <a:extLst>
                <a:ext uri="{FF2B5EF4-FFF2-40B4-BE49-F238E27FC236}">
                  <a16:creationId xmlns:a16="http://schemas.microsoft.com/office/drawing/2014/main" id="{1315EDE6-B8C3-EEEC-D328-244ED5C651ED}"/>
                </a:ext>
              </a:extLst>
            </p:cNvPr>
            <p:cNvCxnSpPr>
              <a:cxnSpLocks/>
              <a:stCxn id="40" idx="3"/>
            </p:cNvCxnSpPr>
            <p:nvPr/>
          </p:nvCxnSpPr>
          <p:spPr>
            <a:xfrm flipH="1" flipV="1">
              <a:off x="1200949" y="2853014"/>
              <a:ext cx="2" cy="572699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511;p27">
              <a:extLst>
                <a:ext uri="{FF2B5EF4-FFF2-40B4-BE49-F238E27FC236}">
                  <a16:creationId xmlns:a16="http://schemas.microsoft.com/office/drawing/2014/main" id="{3C3CB14B-D411-8A2C-83AC-1941130DCCFB}"/>
                </a:ext>
              </a:extLst>
            </p:cNvPr>
            <p:cNvSpPr/>
            <p:nvPr/>
          </p:nvSpPr>
          <p:spPr>
            <a:xfrm rot="-5400000">
              <a:off x="59066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13;p27">
              <a:extLst>
                <a:ext uri="{FF2B5EF4-FFF2-40B4-BE49-F238E27FC236}">
                  <a16:creationId xmlns:a16="http://schemas.microsoft.com/office/drawing/2014/main" id="{41223779-554E-3F29-5A3B-5978C479C898}"/>
                </a:ext>
              </a:extLst>
            </p:cNvPr>
            <p:cNvSpPr txBox="1"/>
            <p:nvPr/>
          </p:nvSpPr>
          <p:spPr>
            <a:xfrm>
              <a:off x="496849" y="2453360"/>
              <a:ext cx="1408200" cy="45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Resize e Face Detection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2" name="Google Shape;515;p27">
              <a:extLst>
                <a:ext uri="{FF2B5EF4-FFF2-40B4-BE49-F238E27FC236}">
                  <a16:creationId xmlns:a16="http://schemas.microsoft.com/office/drawing/2014/main" id="{F204A918-686C-CF6B-4257-97D6F0E9CD5D}"/>
                </a:ext>
              </a:extLst>
            </p:cNvPr>
            <p:cNvSpPr txBox="1"/>
            <p:nvPr/>
          </p:nvSpPr>
          <p:spPr>
            <a:xfrm>
              <a:off x="728300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7BCB072C-A3F3-76C1-7429-9145E5D64334}"/>
              </a:ext>
            </a:extLst>
          </p:cNvPr>
          <p:cNvSpPr txBox="1"/>
          <p:nvPr/>
        </p:nvSpPr>
        <p:spPr>
          <a:xfrm>
            <a:off x="1135670" y="3401424"/>
            <a:ext cx="3186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lt1"/>
                </a:solidFill>
                <a:latin typeface="Squada One"/>
                <a:sym typeface="Squada One"/>
              </a:rPr>
              <a:t>[0.   0.00943772 0.   ... 0.   0.94740444 0.]</a:t>
            </a:r>
          </a:p>
        </p:txBody>
      </p:sp>
      <p:pic>
        <p:nvPicPr>
          <p:cNvPr id="44" name="Immagine 43" descr="Immagine che contiene abbigliamento, persona, copricapo&#10;&#10;Descrizione generata automaticamente">
            <a:extLst>
              <a:ext uri="{FF2B5EF4-FFF2-40B4-BE49-F238E27FC236}">
                <a16:creationId xmlns:a16="http://schemas.microsoft.com/office/drawing/2014/main" id="{0AD23F25-6CC9-0E70-784C-9262C7F76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95" y="4145024"/>
            <a:ext cx="657703" cy="921628"/>
          </a:xfrm>
          <a:prstGeom prst="rect">
            <a:avLst/>
          </a:prstGeom>
        </p:spPr>
      </p:pic>
      <p:pic>
        <p:nvPicPr>
          <p:cNvPr id="45" name="Immagine 44" descr="Immagine che contiene persona, abbigliamento, indossando, sorridente&#10;&#10;Descrizione generata automaticamente">
            <a:extLst>
              <a:ext uri="{FF2B5EF4-FFF2-40B4-BE49-F238E27FC236}">
                <a16:creationId xmlns:a16="http://schemas.microsoft.com/office/drawing/2014/main" id="{1871EB8A-72C2-7C80-BFDF-D405F5FFD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5" y="3073887"/>
            <a:ext cx="657703" cy="921663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9725901-B365-B9FF-A6D9-97B88E34C7B1}"/>
              </a:ext>
            </a:extLst>
          </p:cNvPr>
          <p:cNvSpPr txBox="1"/>
          <p:nvPr/>
        </p:nvSpPr>
        <p:spPr>
          <a:xfrm>
            <a:off x="1134098" y="44305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lt1"/>
                </a:solidFill>
                <a:latin typeface="Squada One"/>
                <a:sym typeface="Squada One"/>
              </a:rPr>
              <a:t>[0.   0.   0.12802565 ... 1.3513912   1.8578948   1.2699617]</a:t>
            </a:r>
          </a:p>
        </p:txBody>
      </p:sp>
    </p:spTree>
    <p:extLst>
      <p:ext uri="{BB962C8B-B14F-4D97-AF65-F5344CB8AC3E}">
        <p14:creationId xmlns:p14="http://schemas.microsoft.com/office/powerpoint/2010/main" val="275292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SISTEMA PROPOSTO – IMAGE SIMILARITY</a:t>
            </a:r>
            <a:endParaRPr sz="2400" dirty="0"/>
          </a:p>
        </p:txBody>
      </p:sp>
      <p:sp>
        <p:nvSpPr>
          <p:cNvPr id="78" name="Google Shape;78;p18"/>
          <p:cNvSpPr txBox="1"/>
          <p:nvPr/>
        </p:nvSpPr>
        <p:spPr>
          <a:xfrm>
            <a:off x="457199" y="1147950"/>
            <a:ext cx="8410904" cy="25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L’ultimo passaggio consiste nel dare in input alla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funzione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similarità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del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coseno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i due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embeddings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rappresentanti i due volti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La funzione coseno restituirà nel nostro caso uno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score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compreso tra 0 e 1, dove 0 indica una corrispondenza opposta e 1 indica due vettori uguali, infatti, la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dissimilarità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tra i due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embeddings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(vettori) A e B è data da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1-Cos(A, B)</a:t>
            </a: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●"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indent="-311150">
              <a:lnSpc>
                <a:spcPct val="115000"/>
              </a:lnSpc>
              <a:buClr>
                <a:schemeClr val="lt1"/>
              </a:buClr>
              <a:buSzPts val="1300"/>
              <a:buFont typeface="Roboto Condensed"/>
              <a:buChar char="●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Nel nostro lavoro, dopo osservazioni sperimentali,</a:t>
            </a:r>
          </a:p>
          <a:p>
            <a:pPr marL="1460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       abbiamo impostato la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soglia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a 0,5: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score &lt;= soglia, si è verificato un match tra i due volti</a:t>
            </a:r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Condensed"/>
              <a:buChar char="○"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non è un match, altrimenti</a:t>
            </a:r>
          </a:p>
        </p:txBody>
      </p:sp>
      <p:grpSp>
        <p:nvGrpSpPr>
          <p:cNvPr id="17" name="Google Shape;516;p27">
            <a:extLst>
              <a:ext uri="{FF2B5EF4-FFF2-40B4-BE49-F238E27FC236}">
                <a16:creationId xmlns:a16="http://schemas.microsoft.com/office/drawing/2014/main" id="{85D2A2FC-8E71-704A-5D7A-5B18FB10A5E0}"/>
              </a:ext>
            </a:extLst>
          </p:cNvPr>
          <p:cNvGrpSpPr/>
          <p:nvPr/>
        </p:nvGrpSpPr>
        <p:grpSpPr>
          <a:xfrm>
            <a:off x="6050171" y="2951750"/>
            <a:ext cx="1408200" cy="2136375"/>
            <a:chOff x="2182375" y="2509912"/>
            <a:chExt cx="1408200" cy="2136375"/>
          </a:xfrm>
        </p:grpSpPr>
        <p:cxnSp>
          <p:nvCxnSpPr>
            <p:cNvPr id="18" name="Google Shape;517;p27">
              <a:extLst>
                <a:ext uri="{FF2B5EF4-FFF2-40B4-BE49-F238E27FC236}">
                  <a16:creationId xmlns:a16="http://schemas.microsoft.com/office/drawing/2014/main" id="{97E37806-178B-E758-FBC7-EC327DB59DAA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H="1" flipV="1">
              <a:off x="2886475" y="2853013"/>
              <a:ext cx="1" cy="572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9" name="Google Shape;518;p27">
              <a:extLst>
                <a:ext uri="{FF2B5EF4-FFF2-40B4-BE49-F238E27FC236}">
                  <a16:creationId xmlns:a16="http://schemas.microsoft.com/office/drawing/2014/main" id="{211F6613-D380-7BCC-CAFF-5422786F7D91}"/>
                </a:ext>
              </a:extLst>
            </p:cNvPr>
            <p:cNvSpPr/>
            <p:nvPr/>
          </p:nvSpPr>
          <p:spPr>
            <a:xfrm rot="-5400000">
              <a:off x="2276188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9;p27">
              <a:extLst>
                <a:ext uri="{FF2B5EF4-FFF2-40B4-BE49-F238E27FC236}">
                  <a16:creationId xmlns:a16="http://schemas.microsoft.com/office/drawing/2014/main" id="{0C7564E0-87D0-982E-500A-CF1E29FE3F52}"/>
                </a:ext>
              </a:extLst>
            </p:cNvPr>
            <p:cNvSpPr txBox="1"/>
            <p:nvPr/>
          </p:nvSpPr>
          <p:spPr>
            <a:xfrm>
              <a:off x="2182375" y="2509912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 err="1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Calcolo</a:t>
              </a:r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 Embeddings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22" name="Google Shape;521;p27">
              <a:extLst>
                <a:ext uri="{FF2B5EF4-FFF2-40B4-BE49-F238E27FC236}">
                  <a16:creationId xmlns:a16="http://schemas.microsoft.com/office/drawing/2014/main" id="{7779130D-D213-38D5-8952-68923D92871A}"/>
                </a:ext>
              </a:extLst>
            </p:cNvPr>
            <p:cNvSpPr txBox="1"/>
            <p:nvPr/>
          </p:nvSpPr>
          <p:spPr>
            <a:xfrm>
              <a:off x="241382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2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72564EFF-2FB4-D9BE-F00A-025467FB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27" y="3758362"/>
            <a:ext cx="1770184" cy="1327639"/>
          </a:xfrm>
          <a:prstGeom prst="rect">
            <a:avLst/>
          </a:prstGeom>
        </p:spPr>
      </p:pic>
      <p:grpSp>
        <p:nvGrpSpPr>
          <p:cNvPr id="21" name="Google Shape;509;p27">
            <a:extLst>
              <a:ext uri="{FF2B5EF4-FFF2-40B4-BE49-F238E27FC236}">
                <a16:creationId xmlns:a16="http://schemas.microsoft.com/office/drawing/2014/main" id="{2FFDA25E-67A4-A772-A08C-E2E49731EFAE}"/>
              </a:ext>
            </a:extLst>
          </p:cNvPr>
          <p:cNvGrpSpPr/>
          <p:nvPr/>
        </p:nvGrpSpPr>
        <p:grpSpPr>
          <a:xfrm>
            <a:off x="4798120" y="2895199"/>
            <a:ext cx="1408200" cy="2192927"/>
            <a:chOff x="496849" y="2453360"/>
            <a:chExt cx="1408200" cy="2192927"/>
          </a:xfrm>
        </p:grpSpPr>
        <p:cxnSp>
          <p:nvCxnSpPr>
            <p:cNvPr id="27" name="Google Shape;510;p27">
              <a:extLst>
                <a:ext uri="{FF2B5EF4-FFF2-40B4-BE49-F238E27FC236}">
                  <a16:creationId xmlns:a16="http://schemas.microsoft.com/office/drawing/2014/main" id="{27895B29-B5D2-A8E0-0DFA-0763C6290CC4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H="1" flipV="1">
              <a:off x="1200949" y="2853014"/>
              <a:ext cx="2" cy="572699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29" name="Google Shape;511;p27">
              <a:extLst>
                <a:ext uri="{FF2B5EF4-FFF2-40B4-BE49-F238E27FC236}">
                  <a16:creationId xmlns:a16="http://schemas.microsoft.com/office/drawing/2014/main" id="{72193B4B-7629-E3E1-873F-C8B0AF0C29A4}"/>
                </a:ext>
              </a:extLst>
            </p:cNvPr>
            <p:cNvSpPr/>
            <p:nvPr/>
          </p:nvSpPr>
          <p:spPr>
            <a:xfrm rot="-5400000">
              <a:off x="590663" y="3488525"/>
              <a:ext cx="1220575" cy="1094950"/>
            </a:xfrm>
            <a:prstGeom prst="flowChartPreparation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13;p27">
              <a:extLst>
                <a:ext uri="{FF2B5EF4-FFF2-40B4-BE49-F238E27FC236}">
                  <a16:creationId xmlns:a16="http://schemas.microsoft.com/office/drawing/2014/main" id="{9CFF2D5C-4797-7106-10C2-AA33B743E4CE}"/>
                </a:ext>
              </a:extLst>
            </p:cNvPr>
            <p:cNvSpPr txBox="1"/>
            <p:nvPr/>
          </p:nvSpPr>
          <p:spPr>
            <a:xfrm>
              <a:off x="496849" y="2453360"/>
              <a:ext cx="1408200" cy="4509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Resize e Face Detection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31" name="Google Shape;515;p27">
              <a:extLst>
                <a:ext uri="{FF2B5EF4-FFF2-40B4-BE49-F238E27FC236}">
                  <a16:creationId xmlns:a16="http://schemas.microsoft.com/office/drawing/2014/main" id="{284C6156-2F0D-1454-F3A0-32EC6576F668}"/>
                </a:ext>
              </a:extLst>
            </p:cNvPr>
            <p:cNvSpPr txBox="1"/>
            <p:nvPr/>
          </p:nvSpPr>
          <p:spPr>
            <a:xfrm>
              <a:off x="728300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1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12C0E7B-5D59-A8CF-A472-5AA2E959C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6950" y="1510026"/>
            <a:ext cx="2268697" cy="444137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8E6F1E3-A290-3C54-186B-C46A685A5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8120" y="1498433"/>
            <a:ext cx="1837708" cy="546062"/>
          </a:xfrm>
          <a:prstGeom prst="rect">
            <a:avLst/>
          </a:prstGeom>
        </p:spPr>
      </p:pic>
      <p:grpSp>
        <p:nvGrpSpPr>
          <p:cNvPr id="37" name="Google Shape;522;p27">
            <a:extLst>
              <a:ext uri="{FF2B5EF4-FFF2-40B4-BE49-F238E27FC236}">
                <a16:creationId xmlns:a16="http://schemas.microsoft.com/office/drawing/2014/main" id="{1DDDCA78-B456-5BE0-92AB-F7E464965E5A}"/>
              </a:ext>
            </a:extLst>
          </p:cNvPr>
          <p:cNvGrpSpPr/>
          <p:nvPr/>
        </p:nvGrpSpPr>
        <p:grpSpPr>
          <a:xfrm>
            <a:off x="7301746" y="2948475"/>
            <a:ext cx="1408200" cy="2139651"/>
            <a:chOff x="3891150" y="2506636"/>
            <a:chExt cx="1408200" cy="2139651"/>
          </a:xfrm>
        </p:grpSpPr>
        <p:cxnSp>
          <p:nvCxnSpPr>
            <p:cNvPr id="38" name="Google Shape;523;p27">
              <a:extLst>
                <a:ext uri="{FF2B5EF4-FFF2-40B4-BE49-F238E27FC236}">
                  <a16:creationId xmlns:a16="http://schemas.microsoft.com/office/drawing/2014/main" id="{DCC9EA02-0901-AA81-9156-A60BAC66EF4B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 flipH="1" flipV="1">
              <a:off x="4572000" y="2853012"/>
              <a:ext cx="1" cy="572701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9" name="Google Shape;524;p27">
              <a:extLst>
                <a:ext uri="{FF2B5EF4-FFF2-40B4-BE49-F238E27FC236}">
                  <a16:creationId xmlns:a16="http://schemas.microsoft.com/office/drawing/2014/main" id="{F740C441-11A3-9DC0-7E30-6E3E095D4355}"/>
                </a:ext>
              </a:extLst>
            </p:cNvPr>
            <p:cNvSpPr/>
            <p:nvPr/>
          </p:nvSpPr>
          <p:spPr>
            <a:xfrm rot="-5400000">
              <a:off x="3961713" y="3488525"/>
              <a:ext cx="1220575" cy="1094950"/>
            </a:xfrm>
            <a:prstGeom prst="flowChartPreparation">
              <a:avLst/>
            </a:prstGeom>
            <a:solidFill>
              <a:schemeClr val="accent6">
                <a:lumMod val="50000"/>
              </a:scheme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5;p27">
              <a:extLst>
                <a:ext uri="{FF2B5EF4-FFF2-40B4-BE49-F238E27FC236}">
                  <a16:creationId xmlns:a16="http://schemas.microsoft.com/office/drawing/2014/main" id="{CA5FEC53-DF8C-3F66-BF26-B4D0349D18A4}"/>
                </a:ext>
              </a:extLst>
            </p:cNvPr>
            <p:cNvSpPr txBox="1"/>
            <p:nvPr/>
          </p:nvSpPr>
          <p:spPr>
            <a:xfrm>
              <a:off x="3891150" y="2506636"/>
              <a:ext cx="14082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accent6">
                      <a:lumMod val="50000"/>
                    </a:schemeClr>
                  </a:solidFill>
                  <a:latin typeface="Squada One"/>
                  <a:ea typeface="Squada One"/>
                  <a:cs typeface="Squada One"/>
                  <a:sym typeface="Squada One"/>
                </a:rPr>
                <a:t>Image </a:t>
              </a:r>
            </a:p>
            <a:p>
              <a:pPr algn="ctr"/>
              <a:r>
                <a:rPr lang="en-GB" sz="1600" b="1" dirty="0">
                  <a:solidFill>
                    <a:schemeClr val="accent6">
                      <a:lumMod val="50000"/>
                    </a:schemeClr>
                  </a:solidFill>
                  <a:latin typeface="Squada One"/>
                  <a:ea typeface="Squada One"/>
                  <a:cs typeface="Squada One"/>
                  <a:sym typeface="Squada One"/>
                </a:rPr>
                <a:t>Similarity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  <p:sp>
          <p:nvSpPr>
            <p:cNvPr id="41" name="Google Shape;527;p27">
              <a:extLst>
                <a:ext uri="{FF2B5EF4-FFF2-40B4-BE49-F238E27FC236}">
                  <a16:creationId xmlns:a16="http://schemas.microsoft.com/office/drawing/2014/main" id="{969E6F5F-FF0C-CC43-52E6-C8211E7E65BB}"/>
                </a:ext>
              </a:extLst>
            </p:cNvPr>
            <p:cNvSpPr txBox="1"/>
            <p:nvPr/>
          </p:nvSpPr>
          <p:spPr>
            <a:xfrm>
              <a:off x="4098875" y="3749663"/>
              <a:ext cx="945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0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rPr>
                <a:t>3</a:t>
              </a:r>
              <a:endParaRPr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69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6"/>
          <p:cNvGrpSpPr/>
          <p:nvPr/>
        </p:nvGrpSpPr>
        <p:grpSpPr>
          <a:xfrm>
            <a:off x="1982146" y="1163386"/>
            <a:ext cx="2778025" cy="3503537"/>
            <a:chOff x="1641625" y="1533663"/>
            <a:chExt cx="2778025" cy="3199437"/>
          </a:xfrm>
        </p:grpSpPr>
        <p:grpSp>
          <p:nvGrpSpPr>
            <p:cNvPr id="474" name="Google Shape;474;p26"/>
            <p:cNvGrpSpPr/>
            <p:nvPr/>
          </p:nvGrpSpPr>
          <p:grpSpPr>
            <a:xfrm>
              <a:off x="2082325" y="1628459"/>
              <a:ext cx="1940757" cy="3038134"/>
              <a:chOff x="457200" y="1430050"/>
              <a:chExt cx="1940757" cy="3038134"/>
            </a:xfrm>
          </p:grpSpPr>
          <p:sp>
            <p:nvSpPr>
              <p:cNvPr id="475" name="Google Shape;475;p26"/>
              <p:cNvSpPr txBox="1"/>
              <p:nvPr/>
            </p:nvSpPr>
            <p:spPr>
              <a:xfrm>
                <a:off x="457257" y="1430050"/>
                <a:ext cx="19407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800" b="1" dirty="0">
                    <a:solidFill>
                      <a:schemeClr val="lt1"/>
                    </a:solidFill>
                    <a:latin typeface="Squada One"/>
                    <a:ea typeface="Squada One"/>
                    <a:cs typeface="Squada One"/>
                    <a:sym typeface="Squada One"/>
                  </a:rPr>
                  <a:t>MASKED AND UNMASKED</a:t>
                </a:r>
                <a:endParaRPr sz="1800" b="1" dirty="0">
                  <a:solidFill>
                    <a:schemeClr val="lt1"/>
                  </a:solidFill>
                  <a:latin typeface="Squada One"/>
                  <a:ea typeface="Squada One"/>
                  <a:cs typeface="Squada One"/>
                  <a:sym typeface="Squada One"/>
                </a:endParaRPr>
              </a:p>
            </p:txBody>
          </p:sp>
          <p:sp>
            <p:nvSpPr>
              <p:cNvPr id="476" name="Google Shape;476;p26"/>
              <p:cNvSpPr txBox="1"/>
              <p:nvPr/>
            </p:nvSpPr>
            <p:spPr>
              <a:xfrm>
                <a:off x="457200" y="1702450"/>
                <a:ext cx="1940700" cy="27657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sz="13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3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Contiene 6363 immagini di volti di persone senza mascherina e 6363 immagini di volti delle stesse persone ma con </a:t>
                </a:r>
                <a:r>
                  <a:rPr lang="it-IT" sz="1300" dirty="0">
                    <a:solidFill>
                      <a:schemeClr val="bg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una mascherina aggiunta in digitale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it-IT" sz="13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300" dirty="0">
                    <a:solidFill>
                      <a:schemeClr val="lt1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I volti presentano un’elevata variabilità di occlusioni e mascherine di colori e stampe diverse</a:t>
                </a:r>
                <a:endParaRPr sz="1300" dirty="0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477" name="Google Shape;477;p26"/>
            <p:cNvSpPr/>
            <p:nvPr/>
          </p:nvSpPr>
          <p:spPr>
            <a:xfrm>
              <a:off x="1641625" y="1533663"/>
              <a:ext cx="2778025" cy="3199437"/>
            </a:xfrm>
            <a:custGeom>
              <a:avLst/>
              <a:gdLst/>
              <a:ahLst/>
              <a:cxnLst/>
              <a:rect l="l" t="t" r="r" b="b"/>
              <a:pathLst>
                <a:path w="111121" h="39541" extrusionOk="0">
                  <a:moveTo>
                    <a:pt x="643" y="0"/>
                  </a:moveTo>
                  <a:lnTo>
                    <a:pt x="99334" y="0"/>
                  </a:lnTo>
                  <a:lnTo>
                    <a:pt x="111121" y="19717"/>
                  </a:lnTo>
                  <a:lnTo>
                    <a:pt x="99334" y="39434"/>
                  </a:lnTo>
                  <a:lnTo>
                    <a:pt x="0" y="39434"/>
                  </a:lnTo>
                  <a:lnTo>
                    <a:pt x="108" y="39541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5885C787-A432-6629-CC22-661F79D0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DATASET</a:t>
            </a:r>
          </a:p>
        </p:txBody>
      </p:sp>
      <p:sp>
        <p:nvSpPr>
          <p:cNvPr id="72" name="Google Shape;468;p26">
            <a:extLst>
              <a:ext uri="{FF2B5EF4-FFF2-40B4-BE49-F238E27FC236}">
                <a16:creationId xmlns:a16="http://schemas.microsoft.com/office/drawing/2014/main" id="{9FDAB1BB-34CC-AC45-9986-7A226AA365B2}"/>
              </a:ext>
            </a:extLst>
          </p:cNvPr>
          <p:cNvSpPr/>
          <p:nvPr/>
        </p:nvSpPr>
        <p:spPr>
          <a:xfrm rot="16200000">
            <a:off x="5291641" y="1086199"/>
            <a:ext cx="1307100" cy="1132200"/>
          </a:xfrm>
          <a:prstGeom prst="hexagon">
            <a:avLst>
              <a:gd name="adj" fmla="val 28729"/>
              <a:gd name="vf" fmla="val 115470"/>
            </a:avLst>
          </a:prstGeom>
          <a:gradFill>
            <a:gsLst>
              <a:gs pos="0">
                <a:srgbClr val="FFFFFF">
                  <a:alpha val="0"/>
                  <a:alpha val="58660"/>
                </a:srgbClr>
              </a:gs>
              <a:gs pos="100000">
                <a:srgbClr val="FFFFFF">
                  <a:alpha val="39215"/>
                  <a:alpha val="586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69;p26">
            <a:extLst>
              <a:ext uri="{FF2B5EF4-FFF2-40B4-BE49-F238E27FC236}">
                <a16:creationId xmlns:a16="http://schemas.microsoft.com/office/drawing/2014/main" id="{29825905-1244-25FF-2E63-EB9EC3D8DF94}"/>
              </a:ext>
            </a:extLst>
          </p:cNvPr>
          <p:cNvSpPr/>
          <p:nvPr/>
        </p:nvSpPr>
        <p:spPr>
          <a:xfrm rot="16200000">
            <a:off x="5464741" y="1236148"/>
            <a:ext cx="960900" cy="832200"/>
          </a:xfrm>
          <a:prstGeom prst="hexagon">
            <a:avLst>
              <a:gd name="adj" fmla="val 28729"/>
              <a:gd name="vf" fmla="val 11547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475;p26">
            <a:extLst>
              <a:ext uri="{FF2B5EF4-FFF2-40B4-BE49-F238E27FC236}">
                <a16:creationId xmlns:a16="http://schemas.microsoft.com/office/drawing/2014/main" id="{D1410ACD-8B1A-EF7E-461E-2E298FE4F37B}"/>
              </a:ext>
            </a:extLst>
          </p:cNvPr>
          <p:cNvSpPr txBox="1"/>
          <p:nvPr/>
        </p:nvSpPr>
        <p:spPr>
          <a:xfrm>
            <a:off x="6663749" y="1258182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M2FRED</a:t>
            </a:r>
            <a:endParaRPr sz="18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5" name="Google Shape;476;p26">
            <a:extLst>
              <a:ext uri="{FF2B5EF4-FFF2-40B4-BE49-F238E27FC236}">
                <a16:creationId xmlns:a16="http://schemas.microsoft.com/office/drawing/2014/main" id="{8E6B4898-8B39-95B6-5265-11F51ABC6B57}"/>
              </a:ext>
            </a:extLst>
          </p:cNvPr>
          <p:cNvSpPr txBox="1"/>
          <p:nvPr/>
        </p:nvSpPr>
        <p:spPr>
          <a:xfrm>
            <a:off x="6663692" y="1530581"/>
            <a:ext cx="1940700" cy="253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Contiene 16 video (in un caso solo 12) in condizioni di posa e sfondo diversi di 43 persone senza mascherina e 16 video delle stesse persone nella stessa condizione di posa e sfondo ma con la mascherina per un totale di 1368 video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 ogni persona, abbiamo recuperato due frame diversi per posa e sfondo con e senza mascherina</a:t>
            </a:r>
            <a:endParaRPr sz="1300" dirty="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477;p26">
            <a:extLst>
              <a:ext uri="{FF2B5EF4-FFF2-40B4-BE49-F238E27FC236}">
                <a16:creationId xmlns:a16="http://schemas.microsoft.com/office/drawing/2014/main" id="{9FEF75B4-06FD-7B20-7F40-0E74ADB8239B}"/>
              </a:ext>
            </a:extLst>
          </p:cNvPr>
          <p:cNvSpPr/>
          <p:nvPr/>
        </p:nvSpPr>
        <p:spPr>
          <a:xfrm>
            <a:off x="6222992" y="1163386"/>
            <a:ext cx="2778025" cy="3510773"/>
          </a:xfrm>
          <a:custGeom>
            <a:avLst/>
            <a:gdLst/>
            <a:ahLst/>
            <a:cxnLst/>
            <a:rect l="l" t="t" r="r" b="b"/>
            <a:pathLst>
              <a:path w="111121" h="39541" extrusionOk="0">
                <a:moveTo>
                  <a:pt x="643" y="0"/>
                </a:moveTo>
                <a:lnTo>
                  <a:pt x="99334" y="0"/>
                </a:lnTo>
                <a:lnTo>
                  <a:pt x="111121" y="19717"/>
                </a:lnTo>
                <a:lnTo>
                  <a:pt x="99334" y="39434"/>
                </a:lnTo>
                <a:lnTo>
                  <a:pt x="0" y="39434"/>
                </a:lnTo>
                <a:lnTo>
                  <a:pt x="108" y="39541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Google Shape;468;p26">
            <a:extLst>
              <a:ext uri="{FF2B5EF4-FFF2-40B4-BE49-F238E27FC236}">
                <a16:creationId xmlns:a16="http://schemas.microsoft.com/office/drawing/2014/main" id="{C0E5FAD0-3C4C-83DB-C4E2-F1E485E4463E}"/>
              </a:ext>
            </a:extLst>
          </p:cNvPr>
          <p:cNvSpPr/>
          <p:nvPr/>
        </p:nvSpPr>
        <p:spPr>
          <a:xfrm rot="16200000">
            <a:off x="1050845" y="1106439"/>
            <a:ext cx="1307100" cy="1132200"/>
          </a:xfrm>
          <a:prstGeom prst="hexagon">
            <a:avLst>
              <a:gd name="adj" fmla="val 28729"/>
              <a:gd name="vf" fmla="val 115470"/>
            </a:avLst>
          </a:prstGeom>
          <a:gradFill>
            <a:gsLst>
              <a:gs pos="0">
                <a:srgbClr val="FFFFFF">
                  <a:alpha val="0"/>
                  <a:alpha val="58660"/>
                </a:srgbClr>
              </a:gs>
              <a:gs pos="100000">
                <a:srgbClr val="FFFFFF">
                  <a:alpha val="39215"/>
                  <a:alpha val="58660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69;p26">
            <a:extLst>
              <a:ext uri="{FF2B5EF4-FFF2-40B4-BE49-F238E27FC236}">
                <a16:creationId xmlns:a16="http://schemas.microsoft.com/office/drawing/2014/main" id="{7A2B53A2-A884-6E24-3EA0-20795F695BDE}"/>
              </a:ext>
            </a:extLst>
          </p:cNvPr>
          <p:cNvSpPr/>
          <p:nvPr/>
        </p:nvSpPr>
        <p:spPr>
          <a:xfrm rot="16200000">
            <a:off x="1223945" y="1256388"/>
            <a:ext cx="960900" cy="832200"/>
          </a:xfrm>
          <a:prstGeom prst="hexagon">
            <a:avLst>
              <a:gd name="adj" fmla="val 28729"/>
              <a:gd name="vf" fmla="val 11547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magine 4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210B103C-520B-61C2-502F-AA6388602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83" y="2431084"/>
            <a:ext cx="960901" cy="960901"/>
          </a:xfrm>
          <a:prstGeom prst="rect">
            <a:avLst/>
          </a:prstGeom>
        </p:spPr>
      </p:pic>
      <p:pic>
        <p:nvPicPr>
          <p:cNvPr id="9" name="Immagine 8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0FE37554-B1CB-803A-D921-DB7398089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034" y="2414356"/>
            <a:ext cx="985663" cy="985663"/>
          </a:xfrm>
          <a:prstGeom prst="rect">
            <a:avLst/>
          </a:prstGeom>
        </p:spPr>
      </p:pic>
      <p:pic>
        <p:nvPicPr>
          <p:cNvPr id="11" name="Immagine 10" descr="Immagine che contiene vicino&#10;&#10;Descrizione generata automaticamente">
            <a:extLst>
              <a:ext uri="{FF2B5EF4-FFF2-40B4-BE49-F238E27FC236}">
                <a16:creationId xmlns:a16="http://schemas.microsoft.com/office/drawing/2014/main" id="{872BE3E2-9809-65D3-C478-DB0C6BBBB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589" y="3472218"/>
            <a:ext cx="985663" cy="985663"/>
          </a:xfrm>
          <a:prstGeom prst="rect">
            <a:avLst/>
          </a:prstGeom>
        </p:spPr>
      </p:pic>
      <p:pic>
        <p:nvPicPr>
          <p:cNvPr id="13" name="Immagine 12" descr="Immagine che contiene abbigliamento, persona, maschera, copricapo&#10;&#10;Descrizione generata automaticamente">
            <a:extLst>
              <a:ext uri="{FF2B5EF4-FFF2-40B4-BE49-F238E27FC236}">
                <a16:creationId xmlns:a16="http://schemas.microsoft.com/office/drawing/2014/main" id="{6EDA83B0-77DD-F131-996D-3DAD3E314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52" y="3465550"/>
            <a:ext cx="985663" cy="985663"/>
          </a:xfrm>
          <a:prstGeom prst="rect">
            <a:avLst/>
          </a:prstGeom>
        </p:spPr>
      </p:pic>
      <p:pic>
        <p:nvPicPr>
          <p:cNvPr id="19" name="Immagine 1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DDE64815-6842-0E89-138E-990A2F326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6047" y="2471661"/>
            <a:ext cx="792159" cy="985663"/>
          </a:xfrm>
          <a:prstGeom prst="rect">
            <a:avLst/>
          </a:prstGeom>
        </p:spPr>
      </p:pic>
      <p:pic>
        <p:nvPicPr>
          <p:cNvPr id="21" name="Immagine 20" descr="Immagine che contiene persona, parete, interni&#10;&#10;Descrizione generata automaticamente">
            <a:extLst>
              <a:ext uri="{FF2B5EF4-FFF2-40B4-BE49-F238E27FC236}">
                <a16:creationId xmlns:a16="http://schemas.microsoft.com/office/drawing/2014/main" id="{A9CB154C-60DE-57F2-18F4-D33C03631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2356" y="2471661"/>
            <a:ext cx="776583" cy="985663"/>
          </a:xfrm>
          <a:prstGeom prst="rect">
            <a:avLst/>
          </a:prstGeom>
        </p:spPr>
      </p:pic>
      <p:pic>
        <p:nvPicPr>
          <p:cNvPr id="23" name="Immagine 22" descr="Immagine che contiene persona, parete, abbigliamento, occhiali&#10;&#10;Descrizione generata automaticamente">
            <a:extLst>
              <a:ext uri="{FF2B5EF4-FFF2-40B4-BE49-F238E27FC236}">
                <a16:creationId xmlns:a16="http://schemas.microsoft.com/office/drawing/2014/main" id="{B6BA0A79-6170-4009-FAC8-10915BE6F1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24" y="3520373"/>
            <a:ext cx="777843" cy="985663"/>
          </a:xfrm>
          <a:prstGeom prst="rect">
            <a:avLst/>
          </a:prstGeom>
        </p:spPr>
      </p:pic>
      <p:pic>
        <p:nvPicPr>
          <p:cNvPr id="25" name="Immagine 24" descr="Immagine che contiene parete, interni, persona, letto&#10;&#10;Descrizione generata automaticamente">
            <a:extLst>
              <a:ext uri="{FF2B5EF4-FFF2-40B4-BE49-F238E27FC236}">
                <a16:creationId xmlns:a16="http://schemas.microsoft.com/office/drawing/2014/main" id="{9C653030-2C89-693D-1046-569D2AB42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9272" y="3515104"/>
            <a:ext cx="792159" cy="996200"/>
          </a:xfrm>
          <a:prstGeom prst="rect">
            <a:avLst/>
          </a:prstGeom>
        </p:spPr>
      </p:pic>
      <p:sp>
        <p:nvSpPr>
          <p:cNvPr id="101" name="Google Shape;521;p27">
            <a:extLst>
              <a:ext uri="{FF2B5EF4-FFF2-40B4-BE49-F238E27FC236}">
                <a16:creationId xmlns:a16="http://schemas.microsoft.com/office/drawing/2014/main" id="{9FC93CBC-1159-9146-749D-1B01269E3F54}"/>
              </a:ext>
            </a:extLst>
          </p:cNvPr>
          <p:cNvSpPr txBox="1"/>
          <p:nvPr/>
        </p:nvSpPr>
        <p:spPr>
          <a:xfrm>
            <a:off x="1210153" y="1321624"/>
            <a:ext cx="9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1</a:t>
            </a:r>
            <a:endParaRPr sz="30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2" name="Google Shape;521;p27">
            <a:extLst>
              <a:ext uri="{FF2B5EF4-FFF2-40B4-BE49-F238E27FC236}">
                <a16:creationId xmlns:a16="http://schemas.microsoft.com/office/drawing/2014/main" id="{F968AD06-67E9-7F28-0263-FB8B288AA0F7}"/>
              </a:ext>
            </a:extLst>
          </p:cNvPr>
          <p:cNvSpPr txBox="1"/>
          <p:nvPr/>
        </p:nvSpPr>
        <p:spPr>
          <a:xfrm>
            <a:off x="5472541" y="1321624"/>
            <a:ext cx="945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2</a:t>
            </a:r>
            <a:endParaRPr sz="30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40189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400" dirty="0"/>
              <a:t>METRICHE VALUTAZIONE PRESTAZIONI</a:t>
            </a:r>
            <a:endParaRPr sz="2400" dirty="0"/>
          </a:p>
        </p:txBody>
      </p:sp>
      <p:sp>
        <p:nvSpPr>
          <p:cNvPr id="90" name="Google Shape;90;p19"/>
          <p:cNvSpPr txBox="1"/>
          <p:nvPr/>
        </p:nvSpPr>
        <p:spPr>
          <a:xfrm>
            <a:off x="2313045" y="1273700"/>
            <a:ext cx="1352438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ACCURACY</a:t>
            </a:r>
            <a:endParaRPr sz="24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697683" y="2874909"/>
            <a:ext cx="19407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F1 SCORE</a:t>
            </a:r>
            <a:endParaRPr sz="24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EB6F6283-CD69-C426-1344-60F2F0DB947D}"/>
                  </a:ext>
                </a:extLst>
              </p:cNvPr>
              <p:cNvSpPr/>
              <p:nvPr/>
            </p:nvSpPr>
            <p:spPr>
              <a:xfrm>
                <a:off x="1289369" y="1594865"/>
                <a:ext cx="3437504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</m:ctrlPr>
                        </m:fPr>
                        <m:num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𝑇𝑁</m:t>
                          </m:r>
                        </m:num>
                        <m:den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𝑇𝑁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𝐹𝑃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t-IT" sz="2000" b="1" dirty="0">
                  <a:solidFill>
                    <a:schemeClr val="accent6">
                      <a:lumMod val="50000"/>
                    </a:schemeClr>
                  </a:solidFill>
                  <a:latin typeface="Roboto Condensed"/>
                  <a:ea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4" name="Rettangolo 53">
                <a:extLst>
                  <a:ext uri="{FF2B5EF4-FFF2-40B4-BE49-F238E27FC236}">
                    <a16:creationId xmlns:a16="http://schemas.microsoft.com/office/drawing/2014/main" id="{EB6F6283-CD69-C426-1344-60F2F0DB94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369" y="1594865"/>
                <a:ext cx="3437504" cy="673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26950F60-6661-AA81-AA48-2CFB3FE99A99}"/>
                  </a:ext>
                </a:extLst>
              </p:cNvPr>
              <p:cNvSpPr/>
              <p:nvPr/>
            </p:nvSpPr>
            <p:spPr>
              <a:xfrm>
                <a:off x="5124874" y="3254310"/>
                <a:ext cx="2222608" cy="540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2000" b="1" dirty="0">
                    <a:solidFill>
                      <a:schemeClr val="bg1"/>
                    </a:solidFill>
                    <a:latin typeface="Roboto Condensed"/>
                    <a:ea typeface="Roboto Condensed"/>
                    <a:cs typeface="+mn-cs"/>
                  </a:rPr>
                  <a:t>2</a:t>
                </a:r>
                <a:r>
                  <a:rPr lang="it-IT" sz="2000" dirty="0">
                    <a:solidFill>
                      <a:schemeClr val="lt1"/>
                    </a:solidFill>
                    <a:latin typeface="Roboto Condensed"/>
                    <a:ea typeface="Roboto Condensed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</m:ctrlPr>
                      </m:fPr>
                      <m:num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𝑃𝑟𝑒𝑐𝑖𝑠𝑖𝑜𝑛</m:t>
                        </m:r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∗</m:t>
                        </m:r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𝑅𝑒𝑐𝑎𝑙𝑙</m:t>
                        </m:r>
                      </m:num>
                      <m:den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𝑃𝑟𝑒𝑐𝑖𝑠𝑖𝑜𝑛</m:t>
                        </m:r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+</m:t>
                        </m:r>
                        <m:r>
                          <a:rPr lang="it-IT" sz="2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Roboto Condensed"/>
                            <a:cs typeface="+mn-cs"/>
                          </a:rPr>
                          <m:t>𝑅𝑒𝑐𝑎𝑙𝑙</m:t>
                        </m:r>
                      </m:den>
                    </m:f>
                  </m:oMath>
                </a14:m>
                <a:endParaRPr lang="it-IT" sz="2000" b="1" dirty="0">
                  <a:solidFill>
                    <a:schemeClr val="bg1"/>
                  </a:solidFill>
                  <a:latin typeface="Roboto Condensed"/>
                  <a:ea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57" name="Rettangolo 56">
                <a:extLst>
                  <a:ext uri="{FF2B5EF4-FFF2-40B4-BE49-F238E27FC236}">
                    <a16:creationId xmlns:a16="http://schemas.microsoft.com/office/drawing/2014/main" id="{26950F60-6661-AA81-AA48-2CFB3FE99A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74" y="3254310"/>
                <a:ext cx="2222608" cy="540148"/>
              </a:xfrm>
              <a:prstGeom prst="rect">
                <a:avLst/>
              </a:prstGeom>
              <a:blipFill>
                <a:blip r:embed="rId6"/>
                <a:stretch>
                  <a:fillRect l="-3022" b="-90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119;p19">
            <a:extLst>
              <a:ext uri="{FF2B5EF4-FFF2-40B4-BE49-F238E27FC236}">
                <a16:creationId xmlns:a16="http://schemas.microsoft.com/office/drawing/2014/main" id="{26363276-8F53-6FDA-F413-66E9D40A7BD2}"/>
              </a:ext>
            </a:extLst>
          </p:cNvPr>
          <p:cNvSpPr txBox="1"/>
          <p:nvPr/>
        </p:nvSpPr>
        <p:spPr>
          <a:xfrm>
            <a:off x="5478519" y="1302599"/>
            <a:ext cx="959847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RECALL</a:t>
            </a:r>
            <a:endParaRPr sz="24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22043ED4-5B0C-2A01-D706-7FC2B304E7AA}"/>
                  </a:ext>
                </a:extLst>
              </p:cNvPr>
              <p:cNvSpPr/>
              <p:nvPr/>
            </p:nvSpPr>
            <p:spPr>
              <a:xfrm>
                <a:off x="4529692" y="1610265"/>
                <a:ext cx="2857500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</m:ctrlPr>
                        </m:fPr>
                        <m:num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t-IT" sz="2000" b="1" dirty="0">
                  <a:solidFill>
                    <a:schemeClr val="bg1"/>
                  </a:solidFill>
                  <a:latin typeface="Roboto Condensed"/>
                  <a:ea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4" name="Rettangolo 13">
                <a:extLst>
                  <a:ext uri="{FF2B5EF4-FFF2-40B4-BE49-F238E27FC236}">
                    <a16:creationId xmlns:a16="http://schemas.microsoft.com/office/drawing/2014/main" id="{22043ED4-5B0C-2A01-D706-7FC2B304E7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692" y="1610265"/>
                <a:ext cx="2857500" cy="6737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97;p19">
            <a:extLst>
              <a:ext uri="{FF2B5EF4-FFF2-40B4-BE49-F238E27FC236}">
                <a16:creationId xmlns:a16="http://schemas.microsoft.com/office/drawing/2014/main" id="{D8EEF041-0E04-F912-766F-055A5FF52280}"/>
              </a:ext>
            </a:extLst>
          </p:cNvPr>
          <p:cNvSpPr txBox="1"/>
          <p:nvPr/>
        </p:nvSpPr>
        <p:spPr>
          <a:xfrm>
            <a:off x="1450273" y="2916747"/>
            <a:ext cx="2103615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rPr>
              <a:t>PRECISION</a:t>
            </a:r>
            <a:endParaRPr sz="2400" b="1" dirty="0">
              <a:solidFill>
                <a:schemeClr val="lt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6E4DE2DF-E5FE-3815-E9FC-9643541E0935}"/>
                  </a:ext>
                </a:extLst>
              </p:cNvPr>
              <p:cNvSpPr/>
              <p:nvPr/>
            </p:nvSpPr>
            <p:spPr>
              <a:xfrm>
                <a:off x="939676" y="3237250"/>
                <a:ext cx="403980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</m:ctrlPr>
                        </m:fPr>
                        <m:num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</m:num>
                        <m:den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𝑇𝑃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+</m:t>
                          </m:r>
                          <m:r>
                            <a:rPr lang="it-IT" sz="2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 Condensed"/>
                              <a:cs typeface="+mn-cs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it-IT" sz="2000" b="1" dirty="0">
                  <a:solidFill>
                    <a:schemeClr val="bg1"/>
                  </a:solidFill>
                  <a:latin typeface="Roboto Condensed"/>
                  <a:ea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6" name="Rettangolo 15">
                <a:extLst>
                  <a:ext uri="{FF2B5EF4-FFF2-40B4-BE49-F238E27FC236}">
                    <a16:creationId xmlns:a16="http://schemas.microsoft.com/office/drawing/2014/main" id="{6E4DE2DF-E5FE-3815-E9FC-9643541E0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76" y="3237250"/>
                <a:ext cx="4039803" cy="673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ESPERIMENTO 1</a:t>
            </a:r>
            <a:endParaRPr sz="2400" dirty="0"/>
          </a:p>
        </p:txBody>
      </p:sp>
      <p:sp>
        <p:nvSpPr>
          <p:cNvPr id="62" name="Google Shape;78;p18">
            <a:extLst>
              <a:ext uri="{FF2B5EF4-FFF2-40B4-BE49-F238E27FC236}">
                <a16:creationId xmlns:a16="http://schemas.microsoft.com/office/drawing/2014/main" id="{539F03BF-CD41-F292-3FA5-347ED4A75717}"/>
              </a:ext>
            </a:extLst>
          </p:cNvPr>
          <p:cNvSpPr txBox="1"/>
          <p:nvPr/>
        </p:nvSpPr>
        <p:spPr>
          <a:xfrm>
            <a:off x="2979683" y="1147950"/>
            <a:ext cx="6164318" cy="34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Il primo set di test è stato condotto sul dataset MASKED AND UNMASKED* per la possibilità di testare l’algoritmo sviluppato su un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numero notevole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di </a:t>
            </a:r>
            <a:r>
              <a:rPr lang="it-IT" sz="1300" b="1" dirty="0">
                <a:solidFill>
                  <a:schemeClr val="accent6">
                    <a:lumMod val="50000"/>
                  </a:schemeClr>
                </a:solidFill>
                <a:latin typeface="Roboto Condensed"/>
                <a:ea typeface="Roboto Condensed"/>
                <a:sym typeface="Roboto Condensed"/>
              </a:rPr>
              <a:t>immagini</a:t>
            </a:r>
            <a:endParaRPr lang="it-IT" sz="1300" b="1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endParaRPr lang="it-IT" sz="1300" dirty="0">
              <a:solidFill>
                <a:schemeClr val="lt1"/>
              </a:solidFill>
              <a:latin typeface="Roboto Condensed"/>
              <a:ea typeface="Roboto Condensed"/>
              <a:sym typeface="Roboto Condensed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oboto Condensed"/>
              <a:buChar char="●"/>
              <a:tabLst/>
              <a:defRPr/>
            </a:pP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No face </a:t>
            </a:r>
            <a:r>
              <a:rPr lang="it-IT" sz="1300" dirty="0" err="1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detection</a:t>
            </a:r>
            <a:r>
              <a:rPr lang="it-IT" sz="1300" dirty="0">
                <a:solidFill>
                  <a:schemeClr val="lt1"/>
                </a:solidFill>
                <a:latin typeface="Roboto Condensed"/>
                <a:ea typeface="Roboto Condensed"/>
                <a:sym typeface="Roboto Condensed"/>
              </a:rPr>
              <a:t> (sono già immagini di volti), si rischierebbe solo di compromettere i risultati qualora il detector non fosse in grado di riconoscerlo</a:t>
            </a:r>
          </a:p>
        </p:txBody>
      </p:sp>
      <p:pic>
        <p:nvPicPr>
          <p:cNvPr id="3" name="Immagine 2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C16C7D52-0FE3-73E6-A072-EA621B33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" y="1147951"/>
            <a:ext cx="1469317" cy="1469317"/>
          </a:xfrm>
          <a:prstGeom prst="rect">
            <a:avLst/>
          </a:prstGeom>
        </p:spPr>
      </p:pic>
      <p:pic>
        <p:nvPicPr>
          <p:cNvPr id="4" name="Immagine 3" descr="Immagine che contiene persona, vicino&#10;&#10;Descrizione generata automaticamente">
            <a:extLst>
              <a:ext uri="{FF2B5EF4-FFF2-40B4-BE49-F238E27FC236}">
                <a16:creationId xmlns:a16="http://schemas.microsoft.com/office/drawing/2014/main" id="{D8B7F756-0F63-438E-BA65-E3C4CCA7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849" y="1147950"/>
            <a:ext cx="1469318" cy="1469318"/>
          </a:xfrm>
          <a:prstGeom prst="rect">
            <a:avLst/>
          </a:prstGeom>
        </p:spPr>
      </p:pic>
      <p:pic>
        <p:nvPicPr>
          <p:cNvPr id="9" name="Immagine 8" descr="Immagine che contiene abbigliamento, persona, maschera, vicino&#10;&#10;Descrizione generata automaticamente">
            <a:extLst>
              <a:ext uri="{FF2B5EF4-FFF2-40B4-BE49-F238E27FC236}">
                <a16:creationId xmlns:a16="http://schemas.microsoft.com/office/drawing/2014/main" id="{09524E46-4D3B-38CC-FCBC-040027F54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2684080"/>
            <a:ext cx="1469317" cy="1469317"/>
          </a:xfrm>
          <a:prstGeom prst="rect">
            <a:avLst/>
          </a:prstGeom>
        </p:spPr>
      </p:pic>
      <p:pic>
        <p:nvPicPr>
          <p:cNvPr id="8" name="Immagine 7" descr="Immagine che contiene persona, donna, sorridente, interni&#10;&#10;Descrizione generata automaticamente">
            <a:extLst>
              <a:ext uri="{FF2B5EF4-FFF2-40B4-BE49-F238E27FC236}">
                <a16:creationId xmlns:a16="http://schemas.microsoft.com/office/drawing/2014/main" id="{E6827869-60CB-A210-70AA-2DE597485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2331" y="2661376"/>
            <a:ext cx="1492021" cy="149202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68C79B-1FDD-CCE6-E015-B312CF39369E}"/>
              </a:ext>
            </a:extLst>
          </p:cNvPr>
          <p:cNvSpPr txBox="1"/>
          <p:nvPr/>
        </p:nvSpPr>
        <p:spPr>
          <a:xfrm>
            <a:off x="-26027" y="4543336"/>
            <a:ext cx="917002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>
                <a:solidFill>
                  <a:schemeClr val="lt1"/>
                </a:solidFill>
                <a:latin typeface="Roboto Condensed"/>
                <a:ea typeface="Roboto Condensed"/>
              </a:rPr>
              <a:t>*Per </a:t>
            </a:r>
            <a:r>
              <a:rPr lang="it-IT" sz="1100" i="1" dirty="0">
                <a:solidFill>
                  <a:schemeClr val="lt1"/>
                </a:solidFill>
                <a:latin typeface="Roboto Condensed"/>
                <a:ea typeface="Roboto Condensed"/>
              </a:rPr>
              <a:t>ogni individuo, è presente un’immagine senza mascherina ed un’altra con una mascherina aggiunta in digitale.</a:t>
            </a:r>
          </a:p>
          <a:p>
            <a:pPr algn="ctr"/>
            <a:r>
              <a:rPr lang="it-IT" sz="1100" i="1" dirty="0">
                <a:solidFill>
                  <a:schemeClr val="lt1"/>
                </a:solidFill>
                <a:latin typeface="Roboto Condensed"/>
                <a:ea typeface="Roboto Condensed"/>
              </a:rPr>
              <a:t>Per questo motivo, tra le due immagini di volto della stessa persona senza e con mascherina non risultano notevoli differenze dovute all’illuminazione, alla postura, all’espressione, </a:t>
            </a:r>
            <a:r>
              <a:rPr lang="it-IT" sz="1100" i="1" dirty="0" err="1">
                <a:solidFill>
                  <a:schemeClr val="lt1"/>
                </a:solidFill>
                <a:latin typeface="Roboto Condensed"/>
                <a:ea typeface="Roboto Condensed"/>
              </a:rPr>
              <a:t>ecc</a:t>
            </a:r>
            <a:endParaRPr lang="it-IT" sz="1100" i="1" dirty="0">
              <a:solidFill>
                <a:schemeClr val="lt1"/>
              </a:solidFill>
              <a:latin typeface="Roboto Condensed"/>
              <a:ea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5864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Startup Infographics by Slidesgo">
  <a:themeElements>
    <a:clrScheme name="Simple Light">
      <a:dk1>
        <a:srgbClr val="000000"/>
      </a:dk1>
      <a:lt1>
        <a:srgbClr val="FFFFFF"/>
      </a:lt1>
      <a:dk2>
        <a:srgbClr val="88D3CE"/>
      </a:dk2>
      <a:lt2>
        <a:srgbClr val="423864"/>
      </a:lt2>
      <a:accent1>
        <a:srgbClr val="EFEFEF"/>
      </a:accent1>
      <a:accent2>
        <a:srgbClr val="D9D9D9"/>
      </a:accent2>
      <a:accent3>
        <a:srgbClr val="CCCCCC"/>
      </a:accent3>
      <a:accent4>
        <a:srgbClr val="78909C"/>
      </a:accent4>
      <a:accent5>
        <a:srgbClr val="C0FFFA"/>
      </a:accent5>
      <a:accent6>
        <a:srgbClr val="88D3CE"/>
      </a:accent6>
      <a:hlink>
        <a:srgbClr val="42386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2283</Words>
  <Application>Microsoft Office PowerPoint</Application>
  <PresentationFormat>Presentazione su schermo (16:9)</PresentationFormat>
  <Paragraphs>851</Paragraphs>
  <Slides>36</Slides>
  <Notes>36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Anaheim</vt:lpstr>
      <vt:lpstr>Roboto Condensed</vt:lpstr>
      <vt:lpstr>Cambria Math</vt:lpstr>
      <vt:lpstr>Squada One</vt:lpstr>
      <vt:lpstr>Arial</vt:lpstr>
      <vt:lpstr>Tech Startup Infographics by Slidesgo</vt:lpstr>
      <vt:lpstr>Masked and UnMasked Face Similarity</vt:lpstr>
      <vt:lpstr>DESCRIZIONE PROGETTO</vt:lpstr>
      <vt:lpstr>SISTEMA PROPOSTO</vt:lpstr>
      <vt:lpstr>SISTEMA PROPOSTO – RESIZE E FACE DETECTION</vt:lpstr>
      <vt:lpstr>SISTEMA PROPOSTO –  CALCOLO EMBEDDINGS IMMAGINI</vt:lpstr>
      <vt:lpstr>SISTEMA PROPOSTO – IMAGE SIMILARITY</vt:lpstr>
      <vt:lpstr>DATASET</vt:lpstr>
      <vt:lpstr>METRICHE VALUTAZIONE PRESTAZIONI</vt:lpstr>
      <vt:lpstr>ESPERIMENTO 1</vt:lpstr>
      <vt:lpstr>ESPERIMENTO 1</vt:lpstr>
      <vt:lpstr>ESPERIMENTO 1</vt:lpstr>
      <vt:lpstr>ESPERIMENTO 1</vt:lpstr>
      <vt:lpstr>ESPERIMENTO 1 – DISCUSSIONE RISULTATI – GRAFICO CONFRONTI</vt:lpstr>
      <vt:lpstr>ESPERIMENTO 1 – DISCUSSIONE RISULTATI – METRICHE</vt:lpstr>
      <vt:lpstr>ESPERIMENTO 1 – DISCUSSIONE RISULTATI – METRICHE</vt:lpstr>
      <vt:lpstr>M2FRED</vt:lpstr>
      <vt:lpstr>ESPERIMENTO 2</vt:lpstr>
      <vt:lpstr>ESPERIMENTO 2</vt:lpstr>
      <vt:lpstr>ESPERIMENTO 3</vt:lpstr>
      <vt:lpstr>E se aumentassimo il treshold?</vt:lpstr>
      <vt:lpstr>Presentazione standard di PowerPoint</vt:lpstr>
      <vt:lpstr>La qualità delle immagini è insufficiente?</vt:lpstr>
      <vt:lpstr>La mascherina incide troppo sul risultato?</vt:lpstr>
      <vt:lpstr>La mascherina incide troppo sul risultato?</vt:lpstr>
      <vt:lpstr>Presentazione standard di PowerPoint</vt:lpstr>
      <vt:lpstr>ESPERIMENTO 4</vt:lpstr>
      <vt:lpstr>Treshold = 0.6</vt:lpstr>
      <vt:lpstr>Presentazione standard di PowerPoint</vt:lpstr>
      <vt:lpstr>Presentazione standard di PowerPoint</vt:lpstr>
      <vt:lpstr>RISULTATI</vt:lpstr>
      <vt:lpstr>RISULTATI</vt:lpstr>
      <vt:lpstr>RISULTATI</vt:lpstr>
      <vt:lpstr>RISULTATI</vt:lpstr>
      <vt:lpstr>CONCLUSIONI E SVILUPPI FUTURI</vt:lpstr>
      <vt:lpstr>RIFERIMENTI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Masked and Unmasked Face Similarity</dc:title>
  <cp:lastModifiedBy>PASQUALE</cp:lastModifiedBy>
  <cp:revision>64</cp:revision>
  <dcterms:modified xsi:type="dcterms:W3CDTF">2022-06-13T11:34:11Z</dcterms:modified>
</cp:coreProperties>
</file>